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2"/>
  </p:notesMasterIdLst>
  <p:sldIdLst>
    <p:sldId id="258" r:id="rId2"/>
    <p:sldId id="310" r:id="rId3"/>
    <p:sldId id="275" r:id="rId4"/>
    <p:sldId id="260" r:id="rId5"/>
    <p:sldId id="274" r:id="rId6"/>
    <p:sldId id="334" r:id="rId7"/>
    <p:sldId id="279" r:id="rId8"/>
    <p:sldId id="311" r:id="rId9"/>
    <p:sldId id="313" r:id="rId10"/>
    <p:sldId id="278" r:id="rId11"/>
    <p:sldId id="280" r:id="rId12"/>
    <p:sldId id="314" r:id="rId13"/>
    <p:sldId id="316" r:id="rId14"/>
    <p:sldId id="315" r:id="rId15"/>
    <p:sldId id="283" r:id="rId16"/>
    <p:sldId id="306" r:id="rId17"/>
    <p:sldId id="307" r:id="rId18"/>
    <p:sldId id="308" r:id="rId19"/>
    <p:sldId id="281" r:id="rId20"/>
    <p:sldId id="282" r:id="rId21"/>
    <p:sldId id="284" r:id="rId22"/>
    <p:sldId id="285" r:id="rId23"/>
    <p:sldId id="286" r:id="rId24"/>
    <p:sldId id="287" r:id="rId25"/>
    <p:sldId id="312" r:id="rId26"/>
    <p:sldId id="288" r:id="rId27"/>
    <p:sldId id="332" r:id="rId28"/>
    <p:sldId id="325" r:id="rId29"/>
    <p:sldId id="326" r:id="rId30"/>
    <p:sldId id="327" r:id="rId31"/>
    <p:sldId id="323" r:id="rId32"/>
    <p:sldId id="324" r:id="rId33"/>
    <p:sldId id="333" r:id="rId34"/>
    <p:sldId id="321" r:id="rId35"/>
    <p:sldId id="322" r:id="rId36"/>
    <p:sldId id="328" r:id="rId37"/>
    <p:sldId id="329" r:id="rId38"/>
    <p:sldId id="330" r:id="rId39"/>
    <p:sldId id="289" r:id="rId40"/>
    <p:sldId id="290" r:id="rId41"/>
    <p:sldId id="291" r:id="rId42"/>
    <p:sldId id="292" r:id="rId43"/>
    <p:sldId id="293" r:id="rId44"/>
    <p:sldId id="294" r:id="rId45"/>
    <p:sldId id="295" r:id="rId46"/>
    <p:sldId id="296" r:id="rId47"/>
    <p:sldId id="297" r:id="rId48"/>
    <p:sldId id="299" r:id="rId49"/>
    <p:sldId id="300" r:id="rId50"/>
    <p:sldId id="301" r:id="rId51"/>
    <p:sldId id="302" r:id="rId52"/>
    <p:sldId id="303" r:id="rId53"/>
    <p:sldId id="304" r:id="rId54"/>
    <p:sldId id="305" r:id="rId55"/>
    <p:sldId id="319" r:id="rId56"/>
    <p:sldId id="320" r:id="rId57"/>
    <p:sldId id="298" r:id="rId58"/>
    <p:sldId id="335" r:id="rId59"/>
    <p:sldId id="331" r:id="rId60"/>
    <p:sldId id="276" r:id="rId61"/>
  </p:sldIdLst>
  <p:sldSz cx="12192000" cy="6858000"/>
  <p:notesSz cx="6858000" cy="9144000"/>
  <p:embeddedFontLst>
    <p:embeddedFont>
      <p:font typeface="等线 Light" panose="02010600030101010101" pitchFamily="2" charset="-122"/>
      <p:regular r:id="rId63"/>
    </p:embeddedFont>
    <p:embeddedFont>
      <p:font typeface="Calibri" panose="020F0502020204030204" pitchFamily="34" charset="0"/>
      <p:regular r:id="rId64"/>
      <p:bold r:id="rId65"/>
      <p:italic r:id="rId66"/>
      <p:boldItalic r:id="rId67"/>
    </p:embeddedFont>
    <p:embeddedFont>
      <p:font typeface="微软雅黑" panose="020B0503020204020204" pitchFamily="34" charset="-122"/>
      <p:regular r:id="rId68"/>
      <p:bold r:id="rId69"/>
    </p:embeddedFont>
    <p:embeddedFont>
      <p:font typeface="等线" panose="02010600030101010101" pitchFamily="2" charset="-122"/>
      <p:regular r:id="rId70"/>
      <p:bold r:id="rId7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8A2A0"/>
    <a:srgbClr val="6C92C0"/>
    <a:srgbClr val="B0C4DD"/>
    <a:srgbClr val="A4D6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3" autoAdjust="0"/>
    <p:restoredTop sz="94660"/>
  </p:normalViewPr>
  <p:slideViewPr>
    <p:cSldViewPr snapToGrid="0" showGuides="1">
      <p:cViewPr varScale="1">
        <p:scale>
          <a:sx n="84" d="100"/>
          <a:sy n="84" d="100"/>
        </p:scale>
        <p:origin x="132" y="198"/>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4.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09EA2A-4C48-4C61-B30A-DAB1A3E93B21}" type="datetimeFigureOut">
              <a:rPr lang="zh-CN" altLang="en-US" smtClean="0"/>
              <a:t>2018/5/6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B31000-9408-426B-B873-D4C066E48AF8}" type="slidenum">
              <a:rPr lang="zh-CN" altLang="en-US" smtClean="0"/>
              <a:t>‹#›</a:t>
            </a:fld>
            <a:endParaRPr lang="zh-CN" altLang="en-US"/>
          </a:p>
        </p:txBody>
      </p:sp>
    </p:spTree>
    <p:extLst>
      <p:ext uri="{BB962C8B-B14F-4D97-AF65-F5344CB8AC3E}">
        <p14:creationId xmlns:p14="http://schemas.microsoft.com/office/powerpoint/2010/main" val="3643439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917176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2909512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6893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3843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197485"/>
            <a:ext cx="10515600" cy="1325563"/>
          </a:xfrm>
          <a:prstGeom prst="rect">
            <a:avLst/>
          </a:prstGeom>
        </p:spPr>
        <p:txBody>
          <a:bodyPr anchor="b" anchorCtr="0"/>
          <a:lstStyle/>
          <a:p>
            <a:r>
              <a:rPr lang="zh-CN" altLang="en-US" smtClean="0"/>
              <a:t>单击此处编辑母版标题样式</a:t>
            </a:r>
            <a:endParaRPr lang="zh-CN" altLang="en-US"/>
          </a:p>
        </p:txBody>
      </p:sp>
      <p:sp>
        <p:nvSpPr>
          <p:cNvPr id="3" name="内容占位符 2"/>
          <p:cNvSpPr>
            <a:spLocks noGrp="1"/>
          </p:cNvSpPr>
          <p:nvPr>
            <p:ph idx="1"/>
          </p:nvPr>
        </p:nvSpPr>
        <p:spPr>
          <a:xfrm>
            <a:off x="838200" y="1702435"/>
            <a:ext cx="10515600" cy="4474845"/>
          </a:xfrm>
          <a:prstGeom prst="rect">
            <a:avLst/>
          </a:prstGeom>
        </p:spPr>
        <p:txBody>
          <a:bodyPr/>
          <a:lstStyle>
            <a:lvl2pPr>
              <a:defRPr/>
            </a:lvl2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2F288E0-7875-42C4-84C8-98DBBD3BF4D2}" type="datetimeFigureOut">
              <a:rPr lang="zh-CN" altLang="en-US" smtClean="0"/>
              <a:t>2018/5/6</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21961841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92571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baidu.com/"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 Id="rId5" Type="http://schemas.openxmlformats.org/officeDocument/2006/relationships/image" Target="../media/image62.png"/><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5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5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56.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baidu.com/"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hyperlink" Target="http://www.pptstore.net/author/jiangjie/"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11"/>
          <p:cNvSpPr/>
          <p:nvPr/>
        </p:nvSpPr>
        <p:spPr>
          <a:xfrm>
            <a:off x="4696432" y="1097600"/>
            <a:ext cx="7495569" cy="5760400"/>
          </a:xfrm>
          <a:custGeom>
            <a:avLst/>
            <a:gdLst>
              <a:gd name="connsiteX0" fmla="*/ 4052585 w 7495569"/>
              <a:gd name="connsiteY0" fmla="*/ 0 h 5760400"/>
              <a:gd name="connsiteX1" fmla="*/ 7413052 w 7495569"/>
              <a:gd name="connsiteY1" fmla="*/ 1786746 h 5760400"/>
              <a:gd name="connsiteX2" fmla="*/ 7495569 w 7495569"/>
              <a:gd name="connsiteY2" fmla="*/ 1922573 h 5760400"/>
              <a:gd name="connsiteX3" fmla="*/ 7495569 w 7495569"/>
              <a:gd name="connsiteY3" fmla="*/ 5760400 h 5760400"/>
              <a:gd name="connsiteX4" fmla="*/ 381273 w 7495569"/>
              <a:gd name="connsiteY4" fmla="*/ 5760400 h 5760400"/>
              <a:gd name="connsiteX5" fmla="*/ 318473 w 7495569"/>
              <a:gd name="connsiteY5" fmla="*/ 5630034 h 5760400"/>
              <a:gd name="connsiteX6" fmla="*/ 0 w 7495569"/>
              <a:gd name="connsiteY6" fmla="*/ 4052585 h 5760400"/>
              <a:gd name="connsiteX7" fmla="*/ 4052585 w 7495569"/>
              <a:gd name="connsiteY7" fmla="*/ 0 h 57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5569" h="5760400">
                <a:moveTo>
                  <a:pt x="4052585" y="0"/>
                </a:moveTo>
                <a:cubicBezTo>
                  <a:pt x="5451448" y="0"/>
                  <a:pt x="6684773" y="708752"/>
                  <a:pt x="7413052" y="1786746"/>
                </a:cubicBezTo>
                <a:lnTo>
                  <a:pt x="7495569" y="1922573"/>
                </a:lnTo>
                <a:lnTo>
                  <a:pt x="7495569" y="5760400"/>
                </a:lnTo>
                <a:lnTo>
                  <a:pt x="381273" y="5760400"/>
                </a:lnTo>
                <a:lnTo>
                  <a:pt x="318473" y="5630034"/>
                </a:lnTo>
                <a:cubicBezTo>
                  <a:pt x="113401" y="5145190"/>
                  <a:pt x="0" y="4612131"/>
                  <a:pt x="0" y="4052585"/>
                </a:cubicBezTo>
                <a:cubicBezTo>
                  <a:pt x="0" y="1814404"/>
                  <a:pt x="1814404" y="0"/>
                  <a:pt x="4052585" y="0"/>
                </a:cubicBezTo>
                <a:close/>
              </a:path>
            </a:pathLst>
          </a:cu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a:off x="1" y="0"/>
            <a:ext cx="11829889" cy="6022170"/>
          </a:xfrm>
          <a:custGeom>
            <a:avLst/>
            <a:gdLst>
              <a:gd name="connsiteX0" fmla="*/ 0 w 11829889"/>
              <a:gd name="connsiteY0" fmla="*/ 0 h 6022170"/>
              <a:gd name="connsiteX1" fmla="*/ 11829889 w 11829889"/>
              <a:gd name="connsiteY1" fmla="*/ 0 h 6022170"/>
              <a:gd name="connsiteX2" fmla="*/ 11638999 w 11829889"/>
              <a:gd name="connsiteY2" fmla="*/ 372708 h 6022170"/>
              <a:gd name="connsiteX3" fmla="*/ 2146897 w 11829889"/>
              <a:gd name="connsiteY3" fmla="*/ 6022170 h 6022170"/>
              <a:gd name="connsiteX4" fmla="*/ 502925 w 11829889"/>
              <a:gd name="connsiteY4" fmla="*/ 5897788 h 6022170"/>
              <a:gd name="connsiteX5" fmla="*/ 0 w 11829889"/>
              <a:gd name="connsiteY5" fmla="*/ 5807975 h 6022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29889" h="6022170">
                <a:moveTo>
                  <a:pt x="0" y="0"/>
                </a:moveTo>
                <a:lnTo>
                  <a:pt x="11829889" y="0"/>
                </a:lnTo>
                <a:lnTo>
                  <a:pt x="11638999" y="372708"/>
                </a:lnTo>
                <a:cubicBezTo>
                  <a:pt x="9810981" y="3737782"/>
                  <a:pt x="6245713" y="6022170"/>
                  <a:pt x="2146897" y="6022170"/>
                </a:cubicBezTo>
                <a:cubicBezTo>
                  <a:pt x="1587968" y="6022170"/>
                  <a:pt x="1038959" y="5979692"/>
                  <a:pt x="502925" y="5897788"/>
                </a:cubicBezTo>
                <a:lnTo>
                  <a:pt x="0" y="5807975"/>
                </a:lnTo>
                <a:close/>
              </a:path>
            </a:pathLst>
          </a:cu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737021" y="3190563"/>
            <a:ext cx="3579826" cy="769441"/>
          </a:xfrm>
          <a:prstGeom prst="rect">
            <a:avLst/>
          </a:prstGeom>
          <a:noFill/>
        </p:spPr>
        <p:txBody>
          <a:bodyPr wrap="none" rtlCol="0">
            <a:spAutoFit/>
          </a:bodyPr>
          <a:lstStyle/>
          <a:p>
            <a:r>
              <a:rPr lang="zh-CN" altLang="en-US" sz="4400" b="1" dirty="0" smtClean="0">
                <a:solidFill>
                  <a:schemeClr val="bg1"/>
                </a:solidFill>
                <a:latin typeface="Gotham Rounded Medium" panose="02000000000000000000" pitchFamily="50" charset="0"/>
              </a:rPr>
              <a:t>验收项目展示</a:t>
            </a:r>
            <a:endParaRPr lang="zh-CN" altLang="en-US" sz="4400" b="1" dirty="0">
              <a:solidFill>
                <a:schemeClr val="bg1"/>
              </a:solidFill>
              <a:latin typeface="Gotham Rounded Medium" panose="02000000000000000000" pitchFamily="50" charset="0"/>
            </a:endParaRPr>
          </a:p>
        </p:txBody>
      </p:sp>
      <p:sp>
        <p:nvSpPr>
          <p:cNvPr id="7" name="文本框 6"/>
          <p:cNvSpPr txBox="1"/>
          <p:nvPr/>
        </p:nvSpPr>
        <p:spPr>
          <a:xfrm>
            <a:off x="871550" y="4348475"/>
            <a:ext cx="2087687" cy="400110"/>
          </a:xfrm>
          <a:prstGeom prst="rect">
            <a:avLst/>
          </a:prstGeom>
          <a:solidFill>
            <a:schemeClr val="bg1"/>
          </a:solidFill>
        </p:spPr>
        <p:txBody>
          <a:bodyPr wrap="none" rtlCol="0">
            <a:spAutoFit/>
          </a:bodyPr>
          <a:lstStyle/>
          <a:p>
            <a:r>
              <a:rPr lang="en-US" altLang="zh-CN" dirty="0" smtClean="0">
                <a:solidFill>
                  <a:srgbClr val="48A2A0"/>
                </a:solidFill>
                <a:latin typeface="微软雅黑" pitchFamily="34" charset="-122"/>
                <a:ea typeface="微软雅黑" pitchFamily="34" charset="-122"/>
              </a:rPr>
              <a:t>Report: </a:t>
            </a:r>
            <a:r>
              <a:rPr lang="zh-CN" altLang="en-US" sz="2000" b="1" dirty="0" smtClean="0">
                <a:solidFill>
                  <a:srgbClr val="48A2A0"/>
                </a:solidFill>
                <a:latin typeface="微软雅黑" pitchFamily="34" charset="-122"/>
                <a:ea typeface="微软雅黑" pitchFamily="34" charset="-122"/>
              </a:rPr>
              <a:t>卓越创客</a:t>
            </a:r>
            <a:endParaRPr lang="zh-CN" altLang="en-US" sz="2000" b="1" dirty="0">
              <a:solidFill>
                <a:srgbClr val="48A2A0"/>
              </a:solidFill>
              <a:latin typeface="微软雅黑" pitchFamily="34" charset="-122"/>
              <a:ea typeface="微软雅黑" pitchFamily="34" charset="-122"/>
            </a:endParaRPr>
          </a:p>
        </p:txBody>
      </p:sp>
      <p:sp>
        <p:nvSpPr>
          <p:cNvPr id="10" name="矩形 9"/>
          <p:cNvSpPr/>
          <p:nvPr/>
        </p:nvSpPr>
        <p:spPr>
          <a:xfrm>
            <a:off x="737021" y="2167369"/>
            <a:ext cx="4777270" cy="923330"/>
          </a:xfrm>
          <a:prstGeom prst="rect">
            <a:avLst/>
          </a:prstGeom>
        </p:spPr>
        <p:txBody>
          <a:bodyPr wrap="none">
            <a:spAutoFit/>
          </a:bodyPr>
          <a:lstStyle/>
          <a:p>
            <a:r>
              <a:rPr lang="zh-CN" altLang="en-US" sz="5400" b="1" dirty="0" smtClean="0">
                <a:solidFill>
                  <a:schemeClr val="bg1"/>
                </a:solidFill>
                <a:latin typeface="Gotham Rounded Medium" panose="02000000000000000000" pitchFamily="50" charset="0"/>
              </a:rPr>
              <a:t>软件工程实训</a:t>
            </a:r>
            <a:r>
              <a:rPr lang="en-US" altLang="zh-CN" sz="5400" b="1" dirty="0" smtClean="0">
                <a:solidFill>
                  <a:schemeClr val="bg1"/>
                </a:solidFill>
                <a:latin typeface="Gotham Rounded Medium" panose="02000000000000000000" pitchFamily="50" charset="0"/>
              </a:rPr>
              <a:t> </a:t>
            </a:r>
            <a:endParaRPr lang="zh-CN" altLang="en-US" sz="5400" dirty="0"/>
          </a:p>
        </p:txBody>
      </p:sp>
      <p:sp>
        <p:nvSpPr>
          <p:cNvPr id="14" name="矩形 13"/>
          <p:cNvSpPr/>
          <p:nvPr/>
        </p:nvSpPr>
        <p:spPr>
          <a:xfrm>
            <a:off x="1797830" y="4348475"/>
            <a:ext cx="184731" cy="369332"/>
          </a:xfrm>
          <a:prstGeom prst="rect">
            <a:avLst/>
          </a:prstGeom>
        </p:spPr>
        <p:txBody>
          <a:bodyPr wrap="none">
            <a:spAutoFit/>
          </a:bodyPr>
          <a:lstStyle/>
          <a:p>
            <a:endParaRPr lang="zh-CN" altLang="en-US" dirty="0">
              <a:solidFill>
                <a:schemeClr val="bg1"/>
              </a:solidFill>
            </a:endParaRPr>
          </a:p>
        </p:txBody>
      </p:sp>
    </p:spTree>
    <p:extLst>
      <p:ext uri="{BB962C8B-B14F-4D97-AF65-F5344CB8AC3E}">
        <p14:creationId xmlns:p14="http://schemas.microsoft.com/office/powerpoint/2010/main" val="25644766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344023" y="448348"/>
            <a:ext cx="1733167" cy="400110"/>
          </a:xfrm>
          <a:prstGeom prst="rect">
            <a:avLst/>
          </a:prstGeom>
        </p:spPr>
        <p:txBody>
          <a:bodyPr wrap="none">
            <a:spAutoFit/>
          </a:bodyPr>
          <a:lstStyle/>
          <a:p>
            <a:r>
              <a:rPr lang="zh-CN" altLang="en-US" sz="2000" b="1" dirty="0" smtClean="0">
                <a:solidFill>
                  <a:schemeClr val="tx1">
                    <a:lumMod val="75000"/>
                    <a:lumOff val="25000"/>
                  </a:schemeClr>
                </a:solidFill>
              </a:rPr>
              <a:t>项目功能展示</a:t>
            </a:r>
            <a:endParaRPr lang="zh-CN" altLang="en-US" sz="2000" b="1" dirty="0">
              <a:solidFill>
                <a:schemeClr val="tx1">
                  <a:lumMod val="75000"/>
                  <a:lumOff val="25000"/>
                </a:schemeClr>
              </a:solidFill>
            </a:endParaRPr>
          </a:p>
        </p:txBody>
      </p:sp>
      <p:sp>
        <p:nvSpPr>
          <p:cNvPr id="21" name="矩形 20"/>
          <p:cNvSpPr/>
          <p:nvPr/>
        </p:nvSpPr>
        <p:spPr>
          <a:xfrm>
            <a:off x="1344023" y="764961"/>
            <a:ext cx="1031051" cy="261610"/>
          </a:xfrm>
          <a:prstGeom prst="rect">
            <a:avLst/>
          </a:prstGeom>
        </p:spPr>
        <p:txBody>
          <a:bodyPr wrap="none">
            <a:spAutoFit/>
          </a:bodyPr>
          <a:lstStyle/>
          <a:p>
            <a:r>
              <a:rPr lang="zh-CN" altLang="en-US" sz="1100" dirty="0" smtClean="0">
                <a:solidFill>
                  <a:schemeClr val="bg1">
                    <a:lumMod val="50000"/>
                  </a:schemeClr>
                </a:solidFill>
              </a:rPr>
              <a:t>项目总体展示</a:t>
            </a:r>
            <a:endParaRPr lang="zh-CN" altLang="en-US" sz="1100" dirty="0">
              <a:solidFill>
                <a:schemeClr val="bg1">
                  <a:lumMod val="50000"/>
                </a:schemeClr>
              </a:solidFill>
            </a:endParaRPr>
          </a:p>
        </p:txBody>
      </p:sp>
      <p:pic>
        <p:nvPicPr>
          <p:cNvPr id="2050" name="Picture 2" descr="G:\jisuanke\HFUT_Group3\res\logo.p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3020" y="2189103"/>
            <a:ext cx="6587913" cy="339045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273474" y="1989048"/>
            <a:ext cx="2880844" cy="400110"/>
          </a:xfrm>
          <a:prstGeom prst="rect">
            <a:avLst/>
          </a:prstGeom>
          <a:noFill/>
        </p:spPr>
        <p:txBody>
          <a:bodyPr wrap="square" rtlCol="0">
            <a:spAutoFit/>
          </a:bodyPr>
          <a:lstStyle/>
          <a:p>
            <a:r>
              <a:rPr lang="en-US" altLang="zh-CN" sz="2000" dirty="0" smtClean="0">
                <a:latin typeface="微软雅黑" pitchFamily="34" charset="-122"/>
                <a:ea typeface="微软雅黑" pitchFamily="34" charset="-122"/>
              </a:rPr>
              <a:t>Logo</a:t>
            </a:r>
            <a:r>
              <a:rPr lang="zh-CN" altLang="en-US" sz="2000" dirty="0" smtClean="0">
                <a:latin typeface="微软雅黑" pitchFamily="34" charset="-122"/>
                <a:ea typeface="微软雅黑" pitchFamily="34" charset="-122"/>
              </a:rPr>
              <a:t>设计：</a:t>
            </a:r>
            <a:endParaRPr lang="zh-CN" altLang="en-US" sz="2000" dirty="0">
              <a:latin typeface="微软雅黑" pitchFamily="34" charset="-122"/>
              <a:ea typeface="微软雅黑" pitchFamily="34" charset="-122"/>
            </a:endParaRPr>
          </a:p>
        </p:txBody>
      </p:sp>
    </p:spTree>
    <p:extLst>
      <p:ext uri="{BB962C8B-B14F-4D97-AF65-F5344CB8AC3E}">
        <p14:creationId xmlns:p14="http://schemas.microsoft.com/office/powerpoint/2010/main" val="30607151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1615440" y="2057400"/>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3276495" y="3718455"/>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MH_Others_1"/>
          <p:cNvSpPr txBox="1"/>
          <p:nvPr>
            <p:custDataLst>
              <p:tags r:id="rId1"/>
            </p:custDataLst>
          </p:nvPr>
        </p:nvSpPr>
        <p:spPr>
          <a:xfrm>
            <a:off x="864526" y="2860251"/>
            <a:ext cx="3955467" cy="847938"/>
          </a:xfrm>
          <a:prstGeom prst="rect">
            <a:avLst/>
          </a:prstGeom>
          <a:noFill/>
        </p:spPr>
        <p:txBody>
          <a:bodyPr wrap="square" rtlCol="0">
            <a:noAutofit/>
          </a:bodyPr>
          <a:lstStyle/>
          <a:p>
            <a:pPr algn="ctr"/>
            <a:r>
              <a:rPr lang="en-US" altLang="zh-CN" sz="4400" dirty="0" smtClean="0">
                <a:solidFill>
                  <a:schemeClr val="bg1"/>
                </a:solidFill>
                <a:effectLst>
                  <a:outerShdw blurRad="38100" dist="38100" dir="2700000" algn="tl">
                    <a:srgbClr val="000000">
                      <a:alpha val="43137"/>
                    </a:srgbClr>
                  </a:outerShdw>
                </a:effectLst>
                <a:latin typeface="+mj-lt"/>
                <a:cs typeface="Arial" pitchFamily="34" charset="0"/>
              </a:rPr>
              <a:t>PART 2</a:t>
            </a:r>
            <a:endParaRPr lang="zh-CN" altLang="en-US" sz="4400" dirty="0">
              <a:solidFill>
                <a:schemeClr val="bg1"/>
              </a:solidFill>
              <a:effectLst>
                <a:outerShdw blurRad="38100" dist="38100" dir="2700000" algn="tl">
                  <a:srgbClr val="000000">
                    <a:alpha val="43137"/>
                  </a:srgbClr>
                </a:outerShdw>
              </a:effectLst>
              <a:latin typeface="+mj-lt"/>
              <a:cs typeface="Arial" pitchFamily="34" charset="0"/>
            </a:endParaRPr>
          </a:p>
        </p:txBody>
      </p:sp>
      <p:sp>
        <p:nvSpPr>
          <p:cNvPr id="8" name="文本框 7"/>
          <p:cNvSpPr txBox="1"/>
          <p:nvPr/>
        </p:nvSpPr>
        <p:spPr>
          <a:xfrm>
            <a:off x="4819993" y="3625083"/>
            <a:ext cx="5884360" cy="523220"/>
          </a:xfrm>
          <a:prstGeom prst="rect">
            <a:avLst/>
          </a:prstGeom>
          <a:noFill/>
        </p:spPr>
        <p:txBody>
          <a:bodyPr wrap="square" rtlCol="0">
            <a:spAutoFit/>
          </a:bodyPr>
          <a:lstStyle/>
          <a:p>
            <a:r>
              <a:rPr lang="zh-CN" altLang="en-US" sz="1400" dirty="0" smtClean="0"/>
              <a:t>游戏制作与游戏关卡设计是我们项目的主要亮点：我们项目使用的是</a:t>
            </a:r>
            <a:r>
              <a:rPr lang="en-US" altLang="zh-CN" sz="1400" dirty="0" smtClean="0"/>
              <a:t>Unity3D</a:t>
            </a:r>
            <a:r>
              <a:rPr lang="zh-CN" altLang="en-US" sz="1400" dirty="0" smtClean="0"/>
              <a:t>引擎来进行游戏开发，制作了一款精致的</a:t>
            </a:r>
            <a:r>
              <a:rPr lang="en-US" altLang="zh-CN" sz="1400" dirty="0" smtClean="0"/>
              <a:t>3D</a:t>
            </a:r>
            <a:r>
              <a:rPr lang="zh-CN" altLang="en-US" sz="1400" dirty="0" smtClean="0"/>
              <a:t>游戏</a:t>
            </a:r>
            <a:endParaRPr lang="zh-CN" altLang="en-US" sz="1400" dirty="0"/>
          </a:p>
        </p:txBody>
      </p:sp>
      <p:sp>
        <p:nvSpPr>
          <p:cNvPr id="2" name="矩形 1"/>
          <p:cNvSpPr/>
          <p:nvPr/>
        </p:nvSpPr>
        <p:spPr>
          <a:xfrm>
            <a:off x="4819993" y="3006648"/>
            <a:ext cx="2339102" cy="523220"/>
          </a:xfrm>
          <a:prstGeom prst="rect">
            <a:avLst/>
          </a:prstGeom>
        </p:spPr>
        <p:txBody>
          <a:bodyPr wrap="none">
            <a:spAutoFit/>
          </a:bodyPr>
          <a:lstStyle/>
          <a:p>
            <a:r>
              <a:rPr lang="zh-CN" altLang="en-US" sz="2800" dirty="0" smtClean="0">
                <a:latin typeface="微软雅黑" pitchFamily="34" charset="-122"/>
                <a:ea typeface="微软雅黑" pitchFamily="34" charset="-122"/>
              </a:rPr>
              <a:t>项目内容亮点</a:t>
            </a:r>
            <a:endParaRPr lang="zh-CN" altLang="en-US" sz="2800" dirty="0">
              <a:latin typeface="微软雅黑" pitchFamily="34" charset="-122"/>
              <a:ea typeface="微软雅黑" pitchFamily="34" charset="-122"/>
            </a:endParaRPr>
          </a:p>
        </p:txBody>
      </p:sp>
    </p:spTree>
    <p:extLst>
      <p:ext uri="{BB962C8B-B14F-4D97-AF65-F5344CB8AC3E}">
        <p14:creationId xmlns:p14="http://schemas.microsoft.com/office/powerpoint/2010/main" val="1562180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344023" y="448348"/>
            <a:ext cx="1210588" cy="400110"/>
          </a:xfrm>
          <a:prstGeom prst="rect">
            <a:avLst/>
          </a:prstGeom>
        </p:spPr>
        <p:txBody>
          <a:bodyPr wrap="none">
            <a:spAutoFit/>
          </a:bodyPr>
          <a:lstStyle/>
          <a:p>
            <a:r>
              <a:rPr lang="zh-CN" altLang="en-US" sz="2000" b="1" dirty="0" smtClean="0">
                <a:solidFill>
                  <a:schemeClr val="tx1">
                    <a:lumMod val="75000"/>
                    <a:lumOff val="25000"/>
                  </a:schemeClr>
                </a:solidFill>
              </a:rPr>
              <a:t>游戏</a:t>
            </a:r>
            <a:r>
              <a:rPr lang="zh-CN" altLang="en-US" sz="2000" b="1" dirty="0">
                <a:solidFill>
                  <a:schemeClr val="tx1">
                    <a:lumMod val="75000"/>
                    <a:lumOff val="25000"/>
                  </a:schemeClr>
                </a:solidFill>
              </a:rPr>
              <a:t>设计</a:t>
            </a:r>
          </a:p>
        </p:txBody>
      </p:sp>
      <p:sp>
        <p:nvSpPr>
          <p:cNvPr id="21" name="矩形 20"/>
          <p:cNvSpPr/>
          <p:nvPr/>
        </p:nvSpPr>
        <p:spPr>
          <a:xfrm>
            <a:off x="1344023" y="764961"/>
            <a:ext cx="748923" cy="261610"/>
          </a:xfrm>
          <a:prstGeom prst="rect">
            <a:avLst/>
          </a:prstGeom>
        </p:spPr>
        <p:txBody>
          <a:bodyPr wrap="none">
            <a:spAutoFit/>
          </a:bodyPr>
          <a:lstStyle/>
          <a:p>
            <a:r>
              <a:rPr lang="zh-CN" altLang="en-US" sz="1100" dirty="0" smtClean="0">
                <a:solidFill>
                  <a:schemeClr val="bg1">
                    <a:lumMod val="50000"/>
                  </a:schemeClr>
                </a:solidFill>
              </a:rPr>
              <a:t>项目亮点</a:t>
            </a:r>
            <a:endParaRPr lang="zh-CN" altLang="en-US" sz="1100" dirty="0">
              <a:solidFill>
                <a:schemeClr val="bg1">
                  <a:lumMod val="50000"/>
                </a:schemeClr>
              </a:solidFill>
            </a:endParaRPr>
          </a:p>
        </p:txBody>
      </p:sp>
      <p:sp>
        <p:nvSpPr>
          <p:cNvPr id="2" name="矩形 1"/>
          <p:cNvSpPr/>
          <p:nvPr/>
        </p:nvSpPr>
        <p:spPr>
          <a:xfrm>
            <a:off x="320039" y="1423336"/>
            <a:ext cx="8784907" cy="4524315"/>
          </a:xfrm>
          <a:prstGeom prst="rect">
            <a:avLst/>
          </a:prstGeom>
        </p:spPr>
        <p:txBody>
          <a:bodyPr wrap="square">
            <a:spAutoFit/>
          </a:bodyPr>
          <a:lstStyle/>
          <a:p>
            <a:r>
              <a:rPr lang="zh-CN" altLang="en-US" b="1" dirty="0" smtClean="0"/>
              <a:t>精心设计了以下其中代码块，每种代码块功能特定，同时还有</a:t>
            </a:r>
            <a:r>
              <a:rPr lang="en-US" altLang="zh-CN" b="1" dirty="0" smtClean="0"/>
              <a:t>Say</a:t>
            </a:r>
            <a:r>
              <a:rPr lang="zh-CN" altLang="en-US" b="1" dirty="0" smtClean="0"/>
              <a:t>和</a:t>
            </a:r>
            <a:r>
              <a:rPr lang="en-US" altLang="zh-CN" b="1" dirty="0" err="1" smtClean="0"/>
              <a:t>FrontOBjls</a:t>
            </a:r>
            <a:r>
              <a:rPr lang="zh-CN" altLang="en-US" b="1" dirty="0" smtClean="0"/>
              <a:t>这两个比较有特色的代码块。</a:t>
            </a:r>
            <a:endParaRPr lang="en-US" altLang="zh-CN" b="1" dirty="0" smtClean="0"/>
          </a:p>
          <a:p>
            <a:endParaRPr lang="en-US" altLang="zh-CN" dirty="0" smtClean="0"/>
          </a:p>
          <a:p>
            <a:pPr marL="342900" indent="-342900">
              <a:buAutoNum type="arabicPeriod"/>
            </a:pPr>
            <a:r>
              <a:rPr lang="en-US" altLang="zh-CN" dirty="0" err="1" smtClean="0"/>
              <a:t>WalkForward</a:t>
            </a:r>
            <a:r>
              <a:rPr lang="zh-CN" altLang="en-US" dirty="0" smtClean="0"/>
              <a:t>：控制人物向前进。</a:t>
            </a:r>
            <a:endParaRPr lang="en-US" altLang="zh-CN" dirty="0" smtClean="0"/>
          </a:p>
          <a:p>
            <a:pPr marL="342900" indent="-342900">
              <a:buAutoNum type="arabicPeriod"/>
            </a:pPr>
            <a:endParaRPr lang="en-US" altLang="zh-CN" dirty="0"/>
          </a:p>
          <a:p>
            <a:pPr marL="342900" indent="-342900">
              <a:buAutoNum type="arabicPeriod"/>
            </a:pPr>
            <a:r>
              <a:rPr lang="en-US" altLang="zh-CN" dirty="0" err="1" smtClean="0"/>
              <a:t>TrunLeft</a:t>
            </a:r>
            <a:r>
              <a:rPr lang="zh-CN" altLang="en-US" dirty="0" smtClean="0"/>
              <a:t>：控制人物左转。</a:t>
            </a:r>
            <a:endParaRPr lang="en-US" altLang="zh-CN" dirty="0" smtClean="0"/>
          </a:p>
          <a:p>
            <a:pPr marL="342900" indent="-342900">
              <a:buAutoNum type="arabicPeriod"/>
            </a:pPr>
            <a:endParaRPr lang="en-US" altLang="zh-CN" dirty="0"/>
          </a:p>
          <a:p>
            <a:pPr marL="342900" indent="-342900">
              <a:buAutoNum type="arabicPeriod"/>
            </a:pPr>
            <a:r>
              <a:rPr lang="en-US" altLang="zh-CN" dirty="0" err="1" smtClean="0"/>
              <a:t>TurnRight</a:t>
            </a:r>
            <a:r>
              <a:rPr lang="zh-CN" altLang="en-US" dirty="0" smtClean="0"/>
              <a:t>：控制人物右转。</a:t>
            </a:r>
            <a:endParaRPr lang="en-US" altLang="zh-CN" dirty="0" smtClean="0"/>
          </a:p>
          <a:p>
            <a:pPr marL="342900" indent="-342900">
              <a:buAutoNum type="arabicPeriod"/>
            </a:pPr>
            <a:endParaRPr lang="en-US" altLang="zh-CN" dirty="0"/>
          </a:p>
          <a:p>
            <a:pPr marL="342900" indent="-342900">
              <a:buAutoNum type="arabicPeriod"/>
            </a:pPr>
            <a:r>
              <a:rPr lang="en-US" altLang="zh-CN" dirty="0" err="1" smtClean="0"/>
              <a:t>PickUp</a:t>
            </a:r>
            <a:r>
              <a:rPr lang="en-US" altLang="zh-CN" dirty="0" smtClean="0"/>
              <a:t> </a:t>
            </a:r>
            <a:r>
              <a:rPr lang="zh-CN" altLang="en-US" dirty="0" smtClean="0"/>
              <a:t>：捡起箱子动作</a:t>
            </a:r>
            <a:endParaRPr lang="en-US" altLang="zh-CN" dirty="0" smtClean="0"/>
          </a:p>
          <a:p>
            <a:pPr marL="342900" indent="-342900">
              <a:buAutoNum type="arabicPeriod"/>
            </a:pPr>
            <a:endParaRPr lang="en-US" altLang="zh-CN" dirty="0"/>
          </a:p>
          <a:p>
            <a:pPr marL="342900" indent="-342900">
              <a:buAutoNum type="arabicPeriod"/>
            </a:pPr>
            <a:r>
              <a:rPr lang="en-US" altLang="zh-CN" dirty="0" err="1" smtClean="0"/>
              <a:t>PutDown</a:t>
            </a:r>
            <a:r>
              <a:rPr lang="zh-CN" altLang="en-US" dirty="0" smtClean="0"/>
              <a:t>： 放下箱子</a:t>
            </a:r>
            <a:endParaRPr lang="en-US" altLang="zh-CN" dirty="0" smtClean="0"/>
          </a:p>
          <a:p>
            <a:pPr marL="342900" indent="-342900">
              <a:buAutoNum type="arabicPeriod"/>
            </a:pPr>
            <a:endParaRPr lang="en-US" altLang="zh-CN" dirty="0"/>
          </a:p>
          <a:p>
            <a:pPr marL="342900" indent="-342900">
              <a:buAutoNum type="arabicPeriod"/>
            </a:pPr>
            <a:r>
              <a:rPr lang="en-US" altLang="zh-CN" b="1" dirty="0" smtClean="0"/>
              <a:t>Say</a:t>
            </a:r>
            <a:r>
              <a:rPr lang="zh-CN" altLang="en-US" b="1" dirty="0" smtClean="0"/>
              <a:t>：说话功能，用于调试。</a:t>
            </a:r>
            <a:endParaRPr lang="en-US" altLang="zh-CN" b="1" dirty="0" smtClean="0"/>
          </a:p>
          <a:p>
            <a:pPr marL="342900" indent="-342900">
              <a:buAutoNum type="arabicPeriod"/>
            </a:pPr>
            <a:endParaRPr lang="en-US" altLang="zh-CN" dirty="0"/>
          </a:p>
          <a:p>
            <a:pPr marL="342900" indent="-342900">
              <a:buAutoNum type="arabicPeriod"/>
            </a:pPr>
            <a:r>
              <a:rPr lang="en-US" altLang="zh-CN" b="1" dirty="0" err="1" smtClean="0"/>
              <a:t>FrontObjls</a:t>
            </a:r>
            <a:r>
              <a:rPr lang="zh-CN" altLang="en-US" b="1" dirty="0" smtClean="0"/>
              <a:t>：判断前方是什么元素，用于软编码过关。</a:t>
            </a:r>
            <a:endParaRPr lang="en-US" altLang="zh-CN" b="1" dirty="0"/>
          </a:p>
        </p:txBody>
      </p:sp>
      <p:sp>
        <p:nvSpPr>
          <p:cNvPr id="8" name="TextBox 7"/>
          <p:cNvSpPr txBox="1"/>
          <p:nvPr/>
        </p:nvSpPr>
        <p:spPr>
          <a:xfrm>
            <a:off x="4046989" y="609475"/>
            <a:ext cx="2519697" cy="400110"/>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自定义代码块设计</a:t>
            </a:r>
            <a:endParaRPr lang="zh-CN" altLang="en-US" sz="2000" dirty="0">
              <a:latin typeface="微软雅黑" pitchFamily="34" charset="-122"/>
              <a:ea typeface="微软雅黑" pitchFamily="34" charset="-122"/>
            </a:endParaRPr>
          </a:p>
        </p:txBody>
      </p:sp>
      <p:pic>
        <p:nvPicPr>
          <p:cNvPr id="3" name="图片 2"/>
          <p:cNvPicPr>
            <a:picLocks noChangeAspect="1"/>
          </p:cNvPicPr>
          <p:nvPr/>
        </p:nvPicPr>
        <p:blipFill>
          <a:blip r:embed="rId2"/>
          <a:stretch>
            <a:fillRect/>
          </a:stretch>
        </p:blipFill>
        <p:spPr>
          <a:xfrm>
            <a:off x="9104947" y="648403"/>
            <a:ext cx="2439353" cy="4814173"/>
          </a:xfrm>
          <a:prstGeom prst="rect">
            <a:avLst/>
          </a:prstGeom>
        </p:spPr>
      </p:pic>
    </p:spTree>
    <p:extLst>
      <p:ext uri="{BB962C8B-B14F-4D97-AF65-F5344CB8AC3E}">
        <p14:creationId xmlns:p14="http://schemas.microsoft.com/office/powerpoint/2010/main" val="34531142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344023" y="448348"/>
            <a:ext cx="1210588" cy="400110"/>
          </a:xfrm>
          <a:prstGeom prst="rect">
            <a:avLst/>
          </a:prstGeom>
        </p:spPr>
        <p:txBody>
          <a:bodyPr wrap="none">
            <a:spAutoFit/>
          </a:bodyPr>
          <a:lstStyle/>
          <a:p>
            <a:r>
              <a:rPr lang="zh-CN" altLang="en-US" sz="2000" b="1" dirty="0" smtClean="0">
                <a:solidFill>
                  <a:schemeClr val="tx1">
                    <a:lumMod val="75000"/>
                    <a:lumOff val="25000"/>
                  </a:schemeClr>
                </a:solidFill>
              </a:rPr>
              <a:t>游戏</a:t>
            </a:r>
            <a:r>
              <a:rPr lang="zh-CN" altLang="en-US" sz="2000" b="1" dirty="0">
                <a:solidFill>
                  <a:schemeClr val="tx1">
                    <a:lumMod val="75000"/>
                    <a:lumOff val="25000"/>
                  </a:schemeClr>
                </a:solidFill>
              </a:rPr>
              <a:t>设计</a:t>
            </a:r>
          </a:p>
        </p:txBody>
      </p:sp>
      <p:sp>
        <p:nvSpPr>
          <p:cNvPr id="21" name="矩形 20"/>
          <p:cNvSpPr/>
          <p:nvPr/>
        </p:nvSpPr>
        <p:spPr>
          <a:xfrm>
            <a:off x="1344023" y="764961"/>
            <a:ext cx="748923" cy="261610"/>
          </a:xfrm>
          <a:prstGeom prst="rect">
            <a:avLst/>
          </a:prstGeom>
        </p:spPr>
        <p:txBody>
          <a:bodyPr wrap="none">
            <a:spAutoFit/>
          </a:bodyPr>
          <a:lstStyle/>
          <a:p>
            <a:r>
              <a:rPr lang="zh-CN" altLang="en-US" sz="1100" dirty="0" smtClean="0">
                <a:solidFill>
                  <a:schemeClr val="bg1">
                    <a:lumMod val="50000"/>
                  </a:schemeClr>
                </a:solidFill>
              </a:rPr>
              <a:t>项目亮点</a:t>
            </a:r>
            <a:endParaRPr lang="zh-CN" altLang="en-US" sz="1100" dirty="0">
              <a:solidFill>
                <a:schemeClr val="bg1">
                  <a:lumMod val="50000"/>
                </a:schemeClr>
              </a:solidFill>
            </a:endParaRPr>
          </a:p>
        </p:txBody>
      </p:sp>
      <p:sp>
        <p:nvSpPr>
          <p:cNvPr id="2" name="矩形 1"/>
          <p:cNvSpPr/>
          <p:nvPr/>
        </p:nvSpPr>
        <p:spPr>
          <a:xfrm>
            <a:off x="320039" y="1423337"/>
            <a:ext cx="2777491" cy="369332"/>
          </a:xfrm>
          <a:prstGeom prst="rect">
            <a:avLst/>
          </a:prstGeom>
        </p:spPr>
        <p:txBody>
          <a:bodyPr wrap="square">
            <a:spAutoFit/>
          </a:bodyPr>
          <a:lstStyle/>
          <a:p>
            <a:r>
              <a:rPr lang="en-US" altLang="zh-CN" dirty="0" smtClean="0"/>
              <a:t>1. </a:t>
            </a:r>
            <a:r>
              <a:rPr lang="en-US" altLang="zh-CN" dirty="0" err="1" smtClean="0"/>
              <a:t>PickUp</a:t>
            </a:r>
            <a:r>
              <a:rPr lang="en-US" altLang="zh-CN" dirty="0" smtClean="0"/>
              <a:t> </a:t>
            </a:r>
            <a:r>
              <a:rPr lang="zh-CN" altLang="en-US" dirty="0" smtClean="0"/>
              <a:t>：捡起箱子动作</a:t>
            </a:r>
            <a:endParaRPr lang="en-US" altLang="zh-CN" dirty="0"/>
          </a:p>
        </p:txBody>
      </p:sp>
      <p:sp>
        <p:nvSpPr>
          <p:cNvPr id="8" name="TextBox 7"/>
          <p:cNvSpPr txBox="1"/>
          <p:nvPr/>
        </p:nvSpPr>
        <p:spPr>
          <a:xfrm>
            <a:off x="4073904" y="597697"/>
            <a:ext cx="4167126" cy="461665"/>
          </a:xfrm>
          <a:prstGeom prst="rect">
            <a:avLst/>
          </a:prstGeom>
          <a:noFill/>
        </p:spPr>
        <p:txBody>
          <a:bodyPr wrap="square" rtlCol="0">
            <a:spAutoFit/>
          </a:bodyPr>
          <a:lstStyle/>
          <a:p>
            <a:r>
              <a:rPr lang="zh-CN" altLang="en-US" sz="2400" dirty="0" smtClean="0">
                <a:latin typeface="微软雅黑" pitchFamily="34" charset="-122"/>
                <a:ea typeface="微软雅黑" pitchFamily="34" charset="-122"/>
              </a:rPr>
              <a:t>自定义代码块执行动画截图</a:t>
            </a:r>
            <a:endParaRPr lang="zh-CN" altLang="en-US" sz="2400" dirty="0">
              <a:latin typeface="微软雅黑" pitchFamily="34" charset="-122"/>
              <a:ea typeface="微软雅黑" pitchFamily="34" charset="-122"/>
            </a:endParaRPr>
          </a:p>
        </p:txBody>
      </p:sp>
      <p:pic>
        <p:nvPicPr>
          <p:cNvPr id="4" name="图片 3"/>
          <p:cNvPicPr>
            <a:picLocks noChangeAspect="1"/>
          </p:cNvPicPr>
          <p:nvPr/>
        </p:nvPicPr>
        <p:blipFill>
          <a:blip r:embed="rId2"/>
          <a:stretch>
            <a:fillRect/>
          </a:stretch>
        </p:blipFill>
        <p:spPr>
          <a:xfrm>
            <a:off x="434235" y="1991564"/>
            <a:ext cx="2754735" cy="3793802"/>
          </a:xfrm>
          <a:prstGeom prst="rect">
            <a:avLst/>
          </a:prstGeom>
        </p:spPr>
      </p:pic>
      <p:pic>
        <p:nvPicPr>
          <p:cNvPr id="5" name="图片 4"/>
          <p:cNvPicPr>
            <a:picLocks noChangeAspect="1"/>
          </p:cNvPicPr>
          <p:nvPr/>
        </p:nvPicPr>
        <p:blipFill>
          <a:blip r:embed="rId3"/>
          <a:stretch>
            <a:fillRect/>
          </a:stretch>
        </p:blipFill>
        <p:spPr>
          <a:xfrm>
            <a:off x="3547313" y="1991565"/>
            <a:ext cx="2657425" cy="3800736"/>
          </a:xfrm>
          <a:prstGeom prst="rect">
            <a:avLst/>
          </a:prstGeom>
        </p:spPr>
      </p:pic>
      <p:sp>
        <p:nvSpPr>
          <p:cNvPr id="6" name="文本框 5"/>
          <p:cNvSpPr txBox="1"/>
          <p:nvPr/>
        </p:nvSpPr>
        <p:spPr>
          <a:xfrm>
            <a:off x="3470663" y="1423337"/>
            <a:ext cx="3726180" cy="369332"/>
          </a:xfrm>
          <a:prstGeom prst="rect">
            <a:avLst/>
          </a:prstGeom>
          <a:noFill/>
        </p:spPr>
        <p:txBody>
          <a:bodyPr wrap="square" rtlCol="0">
            <a:spAutoFit/>
          </a:bodyPr>
          <a:lstStyle/>
          <a:p>
            <a:r>
              <a:rPr lang="en-US" altLang="zh-CN" dirty="0"/>
              <a:t>2. </a:t>
            </a:r>
            <a:r>
              <a:rPr lang="en-US" altLang="zh-CN" dirty="0" err="1"/>
              <a:t>PutDown</a:t>
            </a:r>
            <a:r>
              <a:rPr lang="zh-CN" altLang="en-US" dirty="0"/>
              <a:t>： 放下</a:t>
            </a:r>
            <a:r>
              <a:rPr lang="zh-CN" altLang="en-US" dirty="0" smtClean="0"/>
              <a:t>箱子</a:t>
            </a:r>
            <a:endParaRPr lang="en-US" altLang="zh-CN" dirty="0"/>
          </a:p>
        </p:txBody>
      </p:sp>
      <p:sp>
        <p:nvSpPr>
          <p:cNvPr id="7" name="文本框 6"/>
          <p:cNvSpPr txBox="1"/>
          <p:nvPr/>
        </p:nvSpPr>
        <p:spPr>
          <a:xfrm>
            <a:off x="6942095" y="1242416"/>
            <a:ext cx="3672347" cy="369332"/>
          </a:xfrm>
          <a:prstGeom prst="rect">
            <a:avLst/>
          </a:prstGeom>
          <a:noFill/>
        </p:spPr>
        <p:txBody>
          <a:bodyPr wrap="square" rtlCol="0">
            <a:spAutoFit/>
          </a:bodyPr>
          <a:lstStyle/>
          <a:p>
            <a:r>
              <a:rPr lang="en-US" altLang="zh-CN" b="1" dirty="0"/>
              <a:t>3. Say</a:t>
            </a:r>
            <a:r>
              <a:rPr lang="zh-CN" altLang="en-US" b="1" dirty="0"/>
              <a:t>：说话功能，用于调试</a:t>
            </a:r>
            <a:r>
              <a:rPr lang="zh-CN" altLang="en-US" b="1" dirty="0" smtClean="0"/>
              <a:t>。</a:t>
            </a:r>
            <a:endParaRPr lang="en-US" altLang="zh-CN" b="1" dirty="0"/>
          </a:p>
        </p:txBody>
      </p:sp>
      <p:pic>
        <p:nvPicPr>
          <p:cNvPr id="10" name="图片 9"/>
          <p:cNvPicPr>
            <a:picLocks noChangeAspect="1"/>
          </p:cNvPicPr>
          <p:nvPr/>
        </p:nvPicPr>
        <p:blipFill>
          <a:blip r:embed="rId4"/>
          <a:stretch>
            <a:fillRect/>
          </a:stretch>
        </p:blipFill>
        <p:spPr>
          <a:xfrm>
            <a:off x="7196843" y="1778520"/>
            <a:ext cx="3162853" cy="4219890"/>
          </a:xfrm>
          <a:prstGeom prst="rect">
            <a:avLst/>
          </a:prstGeom>
        </p:spPr>
      </p:pic>
    </p:spTree>
    <p:extLst>
      <p:ext uri="{BB962C8B-B14F-4D97-AF65-F5344CB8AC3E}">
        <p14:creationId xmlns:p14="http://schemas.microsoft.com/office/powerpoint/2010/main" val="37598552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344023" y="448348"/>
            <a:ext cx="1210588" cy="400110"/>
          </a:xfrm>
          <a:prstGeom prst="rect">
            <a:avLst/>
          </a:prstGeom>
        </p:spPr>
        <p:txBody>
          <a:bodyPr wrap="none">
            <a:spAutoFit/>
          </a:bodyPr>
          <a:lstStyle/>
          <a:p>
            <a:r>
              <a:rPr lang="zh-CN" altLang="en-US" sz="2000" b="1" dirty="0" smtClean="0">
                <a:solidFill>
                  <a:schemeClr val="tx1">
                    <a:lumMod val="75000"/>
                    <a:lumOff val="25000"/>
                  </a:schemeClr>
                </a:solidFill>
              </a:rPr>
              <a:t>游戏</a:t>
            </a:r>
            <a:r>
              <a:rPr lang="zh-CN" altLang="en-US" sz="2000" b="1" dirty="0">
                <a:solidFill>
                  <a:schemeClr val="tx1">
                    <a:lumMod val="75000"/>
                    <a:lumOff val="25000"/>
                  </a:schemeClr>
                </a:solidFill>
              </a:rPr>
              <a:t>设计</a:t>
            </a:r>
          </a:p>
        </p:txBody>
      </p:sp>
      <p:sp>
        <p:nvSpPr>
          <p:cNvPr id="21" name="矩形 20"/>
          <p:cNvSpPr/>
          <p:nvPr/>
        </p:nvSpPr>
        <p:spPr>
          <a:xfrm>
            <a:off x="1344023" y="764961"/>
            <a:ext cx="748923" cy="261610"/>
          </a:xfrm>
          <a:prstGeom prst="rect">
            <a:avLst/>
          </a:prstGeom>
        </p:spPr>
        <p:txBody>
          <a:bodyPr wrap="none">
            <a:spAutoFit/>
          </a:bodyPr>
          <a:lstStyle/>
          <a:p>
            <a:r>
              <a:rPr lang="zh-CN" altLang="en-US" sz="1100" dirty="0" smtClean="0">
                <a:solidFill>
                  <a:schemeClr val="bg1">
                    <a:lumMod val="50000"/>
                  </a:schemeClr>
                </a:solidFill>
              </a:rPr>
              <a:t>项目亮点</a:t>
            </a:r>
            <a:endParaRPr lang="zh-CN" altLang="en-US" sz="1100" dirty="0">
              <a:solidFill>
                <a:schemeClr val="bg1">
                  <a:lumMod val="50000"/>
                </a:schemeClr>
              </a:solidFill>
            </a:endParaRPr>
          </a:p>
        </p:txBody>
      </p:sp>
      <p:sp>
        <p:nvSpPr>
          <p:cNvPr id="2" name="矩形 1"/>
          <p:cNvSpPr/>
          <p:nvPr/>
        </p:nvSpPr>
        <p:spPr>
          <a:xfrm>
            <a:off x="767262" y="1657788"/>
            <a:ext cx="7348038" cy="3416320"/>
          </a:xfrm>
          <a:prstGeom prst="rect">
            <a:avLst/>
          </a:prstGeom>
        </p:spPr>
        <p:txBody>
          <a:bodyPr wrap="square">
            <a:spAutoFit/>
          </a:bodyPr>
          <a:lstStyle/>
          <a:p>
            <a:r>
              <a:rPr lang="zh-CN" altLang="en-US" dirty="0"/>
              <a:t>如右</a:t>
            </a:r>
            <a:r>
              <a:rPr lang="zh-CN" altLang="en-US" dirty="0" smtClean="0"/>
              <a:t>图所示，加上起点和终点，我们一共设计了</a:t>
            </a:r>
            <a:r>
              <a:rPr lang="en-US" altLang="zh-CN" dirty="0" smtClean="0"/>
              <a:t>11</a:t>
            </a:r>
            <a:r>
              <a:rPr lang="zh-CN" altLang="en-US" dirty="0" smtClean="0"/>
              <a:t>中地图元素。地图元素的丰富极大地提升了游戏的趣味性。</a:t>
            </a:r>
            <a:endParaRPr lang="en-US" altLang="zh-CN" dirty="0" smtClean="0"/>
          </a:p>
          <a:p>
            <a:endParaRPr lang="en-US" altLang="zh-CN" dirty="0"/>
          </a:p>
          <a:p>
            <a:r>
              <a:rPr lang="zh-CN" altLang="en-US" dirty="0" smtClean="0"/>
              <a:t>按钮和门：按钮按下，门才会打开。可以搬运箱子将按钮按下。</a:t>
            </a:r>
            <a:endParaRPr lang="en-US" altLang="zh-CN" dirty="0" smtClean="0"/>
          </a:p>
          <a:p>
            <a:endParaRPr lang="en-US" altLang="zh-CN" dirty="0"/>
          </a:p>
          <a:p>
            <a:r>
              <a:rPr lang="zh-CN" altLang="en-US" dirty="0" smtClean="0"/>
              <a:t>箱子：可以搬动。</a:t>
            </a:r>
            <a:endParaRPr lang="en-US" altLang="zh-CN" dirty="0" smtClean="0"/>
          </a:p>
          <a:p>
            <a:endParaRPr lang="en-US" altLang="zh-CN" dirty="0"/>
          </a:p>
          <a:p>
            <a:r>
              <a:rPr lang="zh-CN" altLang="en-US" dirty="0" smtClean="0"/>
              <a:t>激光：人无法通过，必须使用箱子将激光挡住人才可以通过。</a:t>
            </a:r>
            <a:endParaRPr lang="en-US" altLang="zh-CN" dirty="0" smtClean="0"/>
          </a:p>
          <a:p>
            <a:endParaRPr lang="en-US" altLang="zh-CN" dirty="0"/>
          </a:p>
          <a:p>
            <a:r>
              <a:rPr lang="zh-CN" altLang="en-US" dirty="0" smtClean="0"/>
              <a:t>一次性门：只能通过一次，一次通过后就会关闭。</a:t>
            </a:r>
            <a:endParaRPr lang="en-US" altLang="zh-CN" dirty="0" smtClean="0"/>
          </a:p>
          <a:p>
            <a:endParaRPr lang="en-US" altLang="zh-CN" dirty="0"/>
          </a:p>
          <a:p>
            <a:r>
              <a:rPr lang="zh-CN" altLang="en-US" dirty="0" smtClean="0"/>
              <a:t>石头、路障等：不可搬动的阻碍物。</a:t>
            </a:r>
            <a:endParaRPr lang="en-US" altLang="zh-CN" dirty="0"/>
          </a:p>
        </p:txBody>
      </p:sp>
      <p:sp>
        <p:nvSpPr>
          <p:cNvPr id="8" name="TextBox 7"/>
          <p:cNvSpPr txBox="1"/>
          <p:nvPr/>
        </p:nvSpPr>
        <p:spPr>
          <a:xfrm>
            <a:off x="3996783" y="455810"/>
            <a:ext cx="1863260" cy="400110"/>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地图元素设计</a:t>
            </a:r>
            <a:endParaRPr lang="zh-CN" altLang="en-US" sz="2000" dirty="0">
              <a:latin typeface="微软雅黑" pitchFamily="34" charset="-122"/>
              <a:ea typeface="微软雅黑" pitchFamily="34" charset="-122"/>
            </a:endParaRPr>
          </a:p>
        </p:txBody>
      </p:sp>
      <p:pic>
        <p:nvPicPr>
          <p:cNvPr id="3" name="图片 2"/>
          <p:cNvPicPr>
            <a:picLocks noChangeAspect="1"/>
          </p:cNvPicPr>
          <p:nvPr/>
        </p:nvPicPr>
        <p:blipFill>
          <a:blip r:embed="rId2"/>
          <a:stretch>
            <a:fillRect/>
          </a:stretch>
        </p:blipFill>
        <p:spPr>
          <a:xfrm>
            <a:off x="8675370" y="256363"/>
            <a:ext cx="2881287" cy="3541516"/>
          </a:xfrm>
          <a:prstGeom prst="rect">
            <a:avLst/>
          </a:prstGeom>
        </p:spPr>
      </p:pic>
      <p:pic>
        <p:nvPicPr>
          <p:cNvPr id="4" name="图片 3"/>
          <p:cNvPicPr>
            <a:picLocks noChangeAspect="1"/>
          </p:cNvPicPr>
          <p:nvPr/>
        </p:nvPicPr>
        <p:blipFill>
          <a:blip r:embed="rId3"/>
          <a:stretch>
            <a:fillRect/>
          </a:stretch>
        </p:blipFill>
        <p:spPr>
          <a:xfrm>
            <a:off x="8675370" y="3797879"/>
            <a:ext cx="2909888" cy="2368513"/>
          </a:xfrm>
          <a:prstGeom prst="rect">
            <a:avLst/>
          </a:prstGeom>
        </p:spPr>
      </p:pic>
    </p:spTree>
    <p:extLst>
      <p:ext uri="{BB962C8B-B14F-4D97-AF65-F5344CB8AC3E}">
        <p14:creationId xmlns:p14="http://schemas.microsoft.com/office/powerpoint/2010/main" val="742825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344023" y="448348"/>
            <a:ext cx="1217000" cy="400110"/>
          </a:xfrm>
          <a:prstGeom prst="rect">
            <a:avLst/>
          </a:prstGeom>
        </p:spPr>
        <p:txBody>
          <a:bodyPr wrap="none">
            <a:spAutoFit/>
          </a:bodyPr>
          <a:lstStyle/>
          <a:p>
            <a:r>
              <a:rPr lang="zh-CN" altLang="en-US" sz="2000" b="1" dirty="0" smtClean="0">
                <a:solidFill>
                  <a:schemeClr val="tx1">
                    <a:lumMod val="75000"/>
                    <a:lumOff val="25000"/>
                  </a:schemeClr>
                </a:solidFill>
              </a:rPr>
              <a:t>游戏制作</a:t>
            </a:r>
            <a:endParaRPr lang="zh-CN" altLang="en-US" sz="2000" b="1" dirty="0">
              <a:solidFill>
                <a:schemeClr val="tx1">
                  <a:lumMod val="75000"/>
                  <a:lumOff val="25000"/>
                </a:schemeClr>
              </a:solidFill>
            </a:endParaRPr>
          </a:p>
        </p:txBody>
      </p:sp>
      <p:sp>
        <p:nvSpPr>
          <p:cNvPr id="21" name="矩形 20"/>
          <p:cNvSpPr/>
          <p:nvPr/>
        </p:nvSpPr>
        <p:spPr>
          <a:xfrm>
            <a:off x="1344023" y="764961"/>
            <a:ext cx="748923" cy="261610"/>
          </a:xfrm>
          <a:prstGeom prst="rect">
            <a:avLst/>
          </a:prstGeom>
        </p:spPr>
        <p:txBody>
          <a:bodyPr wrap="none">
            <a:spAutoFit/>
          </a:bodyPr>
          <a:lstStyle/>
          <a:p>
            <a:r>
              <a:rPr lang="zh-CN" altLang="en-US" sz="1100" dirty="0" smtClean="0">
                <a:solidFill>
                  <a:schemeClr val="bg1">
                    <a:lumMod val="50000"/>
                  </a:schemeClr>
                </a:solidFill>
              </a:rPr>
              <a:t>项目亮点</a:t>
            </a:r>
            <a:endParaRPr lang="zh-CN" altLang="en-US" sz="1100" dirty="0">
              <a:solidFill>
                <a:schemeClr val="bg1">
                  <a:lumMod val="50000"/>
                </a:schemeClr>
              </a:solidFill>
            </a:endParaRPr>
          </a:p>
        </p:txBody>
      </p:sp>
      <p:sp>
        <p:nvSpPr>
          <p:cNvPr id="2" name="矩形 1"/>
          <p:cNvSpPr/>
          <p:nvPr/>
        </p:nvSpPr>
        <p:spPr>
          <a:xfrm>
            <a:off x="434235" y="1842455"/>
            <a:ext cx="4473740" cy="3970318"/>
          </a:xfrm>
          <a:prstGeom prst="rect">
            <a:avLst/>
          </a:prstGeom>
        </p:spPr>
        <p:txBody>
          <a:bodyPr wrap="square">
            <a:spAutoFit/>
          </a:bodyPr>
          <a:lstStyle/>
          <a:p>
            <a:r>
              <a:rPr lang="en-US" altLang="zh-CN" dirty="0" smtClean="0"/>
              <a:t>1.</a:t>
            </a:r>
            <a:r>
              <a:rPr lang="zh-CN" altLang="en-US" dirty="0" smtClean="0"/>
              <a:t>为了</a:t>
            </a:r>
            <a:r>
              <a:rPr lang="zh-CN" altLang="en-US" dirty="0"/>
              <a:t>减少玩家编写的错误，首先我们在</a:t>
            </a:r>
            <a:r>
              <a:rPr lang="en-US" altLang="zh-CN" dirty="0"/>
              <a:t>unity</a:t>
            </a:r>
            <a:r>
              <a:rPr lang="zh-CN" altLang="en-US" dirty="0"/>
              <a:t>中制作了</a:t>
            </a:r>
            <a:r>
              <a:rPr lang="zh-CN" altLang="en-US" b="1" dirty="0"/>
              <a:t>错误</a:t>
            </a:r>
            <a:r>
              <a:rPr lang="en-US" altLang="zh-CN" b="1" dirty="0"/>
              <a:t>Log</a:t>
            </a:r>
            <a:r>
              <a:rPr lang="zh-CN" altLang="en-US" b="1" dirty="0"/>
              <a:t>窗口</a:t>
            </a:r>
            <a:r>
              <a:rPr lang="zh-CN" altLang="en-US" dirty="0"/>
              <a:t>（游戏调试），当发生错误时会给出详细信息</a:t>
            </a:r>
            <a:r>
              <a:rPr lang="zh-CN" altLang="en-US" dirty="0" smtClean="0"/>
              <a:t>。</a:t>
            </a:r>
            <a:endParaRPr lang="en-US" altLang="zh-CN" dirty="0" smtClean="0"/>
          </a:p>
          <a:p>
            <a:endParaRPr lang="zh-CN" altLang="en-US" dirty="0"/>
          </a:p>
          <a:p>
            <a:r>
              <a:rPr lang="en-US" altLang="zh-CN" dirty="0" smtClean="0"/>
              <a:t>2.</a:t>
            </a:r>
            <a:r>
              <a:rPr lang="zh-CN" altLang="en-US" dirty="0" smtClean="0"/>
              <a:t>如果玩家写了</a:t>
            </a:r>
            <a:r>
              <a:rPr lang="zh-CN" altLang="en-US" b="1" dirty="0"/>
              <a:t>死循环</a:t>
            </a:r>
            <a:r>
              <a:rPr lang="zh-CN" altLang="en-US" dirty="0"/>
              <a:t>，我的计数器会首先计算队列的语句数目，当大于</a:t>
            </a:r>
            <a:r>
              <a:rPr lang="en-US" altLang="zh-CN" dirty="0"/>
              <a:t>200</a:t>
            </a:r>
            <a:r>
              <a:rPr lang="zh-CN" altLang="en-US" dirty="0"/>
              <a:t>步时，标记为行为溢出，便不再执行后面的代码。但是玩家依然可以正常看到人物的行为</a:t>
            </a:r>
            <a:r>
              <a:rPr lang="zh-CN" altLang="en-US" dirty="0" smtClean="0"/>
              <a:t>。</a:t>
            </a:r>
            <a:endParaRPr lang="en-US" altLang="zh-CN" dirty="0" smtClean="0"/>
          </a:p>
          <a:p>
            <a:endParaRPr lang="zh-CN" altLang="en-US" dirty="0"/>
          </a:p>
          <a:p>
            <a:r>
              <a:rPr lang="en-US" altLang="zh-CN" dirty="0" smtClean="0"/>
              <a:t>3.</a:t>
            </a:r>
            <a:r>
              <a:rPr lang="zh-CN" altLang="en-US" b="1" dirty="0" smtClean="0"/>
              <a:t>人物</a:t>
            </a:r>
            <a:r>
              <a:rPr lang="zh-CN" altLang="en-US" b="1" dirty="0"/>
              <a:t>的行为被限制在</a:t>
            </a:r>
            <a:r>
              <a:rPr lang="en-US" altLang="zh-CN" b="1" dirty="0"/>
              <a:t>12*12</a:t>
            </a:r>
            <a:r>
              <a:rPr lang="zh-CN" altLang="en-US" b="1" dirty="0"/>
              <a:t>的方格中，无法越界</a:t>
            </a:r>
            <a:r>
              <a:rPr lang="zh-CN" altLang="en-US" dirty="0"/>
              <a:t>。同时起点与终点只能有唯一一个（在场景编辑器中限制），如果玩家若不能继续执行代码（比如说撞墙，碰到激光射线），则显示</a:t>
            </a:r>
            <a:r>
              <a:rPr lang="en-US" altLang="zh-CN" dirty="0"/>
              <a:t>game over, please retry.</a:t>
            </a:r>
          </a:p>
        </p:txBody>
      </p:sp>
      <p:sp>
        <p:nvSpPr>
          <p:cNvPr id="8" name="TextBox 7"/>
          <p:cNvSpPr txBox="1"/>
          <p:nvPr/>
        </p:nvSpPr>
        <p:spPr>
          <a:xfrm>
            <a:off x="1629392" y="1355411"/>
            <a:ext cx="2336817" cy="400110"/>
          </a:xfrm>
          <a:prstGeom prst="rect">
            <a:avLst/>
          </a:prstGeom>
          <a:noFill/>
        </p:spPr>
        <p:txBody>
          <a:bodyPr wrap="square" rtlCol="0">
            <a:spAutoFit/>
          </a:bodyPr>
          <a:lstStyle/>
          <a:p>
            <a:r>
              <a:rPr lang="zh-CN" altLang="en-US" sz="2000" b="1" dirty="0" smtClean="0">
                <a:latin typeface="微软雅黑" pitchFamily="34" charset="-122"/>
                <a:ea typeface="微软雅黑" pitchFamily="34" charset="-122"/>
              </a:rPr>
              <a:t>人物代码行为约定</a:t>
            </a:r>
            <a:endParaRPr lang="zh-CN" altLang="en-US" sz="2000" b="1" dirty="0">
              <a:latin typeface="微软雅黑" pitchFamily="34" charset="-122"/>
              <a:ea typeface="微软雅黑" pitchFamily="34" charset="-122"/>
            </a:endParaRPr>
          </a:p>
        </p:txBody>
      </p:sp>
      <p:pic>
        <p:nvPicPr>
          <p:cNvPr id="14" name="Picture 2" descr="E:\qq\1367449448\FileRecv\QQ截图2018050223262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6331" y="1755521"/>
            <a:ext cx="6366933" cy="4463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66073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344023" y="448348"/>
            <a:ext cx="1217000" cy="400110"/>
          </a:xfrm>
          <a:prstGeom prst="rect">
            <a:avLst/>
          </a:prstGeom>
        </p:spPr>
        <p:txBody>
          <a:bodyPr wrap="none">
            <a:spAutoFit/>
          </a:bodyPr>
          <a:lstStyle/>
          <a:p>
            <a:r>
              <a:rPr lang="zh-CN" altLang="en-US" sz="2000" b="1" dirty="0" smtClean="0">
                <a:solidFill>
                  <a:schemeClr val="tx1">
                    <a:lumMod val="75000"/>
                    <a:lumOff val="25000"/>
                  </a:schemeClr>
                </a:solidFill>
              </a:rPr>
              <a:t>游戏制作</a:t>
            </a:r>
            <a:endParaRPr lang="zh-CN" altLang="en-US" sz="2000" b="1" dirty="0">
              <a:solidFill>
                <a:schemeClr val="tx1">
                  <a:lumMod val="75000"/>
                  <a:lumOff val="25000"/>
                </a:schemeClr>
              </a:solidFill>
            </a:endParaRPr>
          </a:p>
        </p:txBody>
      </p:sp>
      <p:sp>
        <p:nvSpPr>
          <p:cNvPr id="21" name="矩形 20"/>
          <p:cNvSpPr/>
          <p:nvPr/>
        </p:nvSpPr>
        <p:spPr>
          <a:xfrm>
            <a:off x="1344023" y="764961"/>
            <a:ext cx="748923" cy="261610"/>
          </a:xfrm>
          <a:prstGeom prst="rect">
            <a:avLst/>
          </a:prstGeom>
        </p:spPr>
        <p:txBody>
          <a:bodyPr wrap="none">
            <a:spAutoFit/>
          </a:bodyPr>
          <a:lstStyle/>
          <a:p>
            <a:r>
              <a:rPr lang="zh-CN" altLang="en-US" sz="1100" dirty="0" smtClean="0">
                <a:solidFill>
                  <a:schemeClr val="bg1">
                    <a:lumMod val="50000"/>
                  </a:schemeClr>
                </a:solidFill>
              </a:rPr>
              <a:t>项目亮点</a:t>
            </a:r>
            <a:endParaRPr lang="zh-CN" altLang="en-US" sz="1100" dirty="0">
              <a:solidFill>
                <a:schemeClr val="bg1">
                  <a:lumMod val="50000"/>
                </a:schemeClr>
              </a:solidFill>
            </a:endParaRPr>
          </a:p>
        </p:txBody>
      </p:sp>
      <p:sp>
        <p:nvSpPr>
          <p:cNvPr id="2" name="矩形 1"/>
          <p:cNvSpPr/>
          <p:nvPr/>
        </p:nvSpPr>
        <p:spPr>
          <a:xfrm>
            <a:off x="586635" y="2181704"/>
            <a:ext cx="4391765" cy="3139321"/>
          </a:xfrm>
          <a:prstGeom prst="rect">
            <a:avLst/>
          </a:prstGeom>
        </p:spPr>
        <p:txBody>
          <a:bodyPr wrap="square">
            <a:spAutoFit/>
          </a:bodyPr>
          <a:lstStyle/>
          <a:p>
            <a:r>
              <a:rPr lang="en-US" altLang="zh-CN" dirty="0" smtClean="0"/>
              <a:t>1.</a:t>
            </a:r>
            <a:r>
              <a:rPr lang="zh-CN" altLang="en-US" dirty="0" smtClean="0"/>
              <a:t>为了</a:t>
            </a:r>
            <a:r>
              <a:rPr lang="zh-CN" altLang="en-US" dirty="0"/>
              <a:t>控制人物的动作，我们</a:t>
            </a:r>
            <a:r>
              <a:rPr lang="zh-CN" altLang="en-US" b="1" dirty="0"/>
              <a:t>使用了</a:t>
            </a:r>
            <a:r>
              <a:rPr lang="en-US" altLang="zh-CN" b="1" dirty="0"/>
              <a:t>unity</a:t>
            </a:r>
            <a:r>
              <a:rPr lang="zh-CN" altLang="en-US" b="1" dirty="0"/>
              <a:t>的</a:t>
            </a:r>
            <a:r>
              <a:rPr lang="en-US" altLang="zh-CN" b="1" dirty="0"/>
              <a:t>Animator</a:t>
            </a:r>
            <a:r>
              <a:rPr lang="zh-CN" altLang="en-US" b="1" dirty="0"/>
              <a:t>的状态机</a:t>
            </a:r>
            <a:r>
              <a:rPr lang="zh-CN" altLang="en-US" dirty="0"/>
              <a:t>。当玩家拾起箱子时，人物的状态变为拾起状态。人物静止，行走，左右转的动作将会发生变化。</a:t>
            </a:r>
          </a:p>
          <a:p>
            <a:r>
              <a:rPr lang="en-US" altLang="zh-CN" dirty="0" smtClean="0"/>
              <a:t>2.</a:t>
            </a:r>
            <a:r>
              <a:rPr lang="zh-CN" altLang="en-US" dirty="0" smtClean="0"/>
              <a:t>在</a:t>
            </a:r>
            <a:r>
              <a:rPr lang="zh-CN" altLang="en-US" dirty="0"/>
              <a:t>代码方面为了配合状态机，我们编写了外观模式来整理玩家状态，当拾起箱子后，再次拾起将被标记为无效，因此不会执行拾起的动作</a:t>
            </a:r>
          </a:p>
          <a:p>
            <a:r>
              <a:rPr lang="en-US" altLang="zh-CN" dirty="0" smtClean="0"/>
              <a:t>3.</a:t>
            </a:r>
            <a:r>
              <a:rPr lang="zh-CN" altLang="en-US" dirty="0" smtClean="0"/>
              <a:t>此外</a:t>
            </a:r>
            <a:r>
              <a:rPr lang="zh-CN" altLang="en-US" dirty="0"/>
              <a:t>，我们还购买了官方商城的插件，</a:t>
            </a:r>
            <a:r>
              <a:rPr lang="en-US" altLang="zh-CN" b="1" dirty="0"/>
              <a:t>Muscle Animation Editor</a:t>
            </a:r>
            <a:r>
              <a:rPr lang="zh-CN" altLang="en-US" dirty="0"/>
              <a:t>，对人物的动作进行逐帧编辑。</a:t>
            </a:r>
          </a:p>
        </p:txBody>
      </p:sp>
      <p:sp>
        <p:nvSpPr>
          <p:cNvPr id="8" name="TextBox 7"/>
          <p:cNvSpPr txBox="1"/>
          <p:nvPr/>
        </p:nvSpPr>
        <p:spPr>
          <a:xfrm>
            <a:off x="1080752" y="1444158"/>
            <a:ext cx="3765567" cy="400110"/>
          </a:xfrm>
          <a:prstGeom prst="rect">
            <a:avLst/>
          </a:prstGeom>
          <a:noFill/>
        </p:spPr>
        <p:txBody>
          <a:bodyPr wrap="square" rtlCol="0">
            <a:spAutoFit/>
          </a:bodyPr>
          <a:lstStyle/>
          <a:p>
            <a:r>
              <a:rPr lang="zh-CN" altLang="en-US" sz="2000" b="1" dirty="0" smtClean="0">
                <a:latin typeface="微软雅黑" pitchFamily="34" charset="-122"/>
                <a:ea typeface="微软雅黑" pitchFamily="34" charset="-122"/>
              </a:rPr>
              <a:t>人物动作控制，游戏设计专业</a:t>
            </a:r>
            <a:endParaRPr lang="zh-CN" altLang="en-US" sz="2000" b="1" dirty="0">
              <a:latin typeface="微软雅黑" pitchFamily="34" charset="-122"/>
              <a:ea typeface="微软雅黑" pitchFamily="34" charset="-122"/>
            </a:endParaRPr>
          </a:p>
        </p:txBody>
      </p:sp>
      <p:pic>
        <p:nvPicPr>
          <p:cNvPr id="11" name="Picture 3" descr="E:\qq\1367449448\FileRecv\QQ截图20180502232306.png"/>
          <p:cNvPicPr>
            <a:picLocks noChangeAspect="1" noChangeArrowheads="1"/>
          </p:cNvPicPr>
          <p:nvPr/>
        </p:nvPicPr>
        <p:blipFill rotWithShape="1">
          <a:blip r:embed="rId2">
            <a:extLst>
              <a:ext uri="{28A0092B-C50C-407E-A947-70E740481C1C}">
                <a14:useLocalDpi xmlns:a14="http://schemas.microsoft.com/office/drawing/2010/main" val="0"/>
              </a:ext>
            </a:extLst>
          </a:blip>
          <a:srcRect l="23893"/>
          <a:stretch/>
        </p:blipFill>
        <p:spPr bwMode="auto">
          <a:xfrm>
            <a:off x="5562599" y="1755521"/>
            <a:ext cx="5946775" cy="3968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2431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344023" y="448348"/>
            <a:ext cx="1217000" cy="400110"/>
          </a:xfrm>
          <a:prstGeom prst="rect">
            <a:avLst/>
          </a:prstGeom>
        </p:spPr>
        <p:txBody>
          <a:bodyPr wrap="none">
            <a:spAutoFit/>
          </a:bodyPr>
          <a:lstStyle/>
          <a:p>
            <a:r>
              <a:rPr lang="zh-CN" altLang="en-US" sz="2000" b="1" dirty="0" smtClean="0">
                <a:solidFill>
                  <a:schemeClr val="tx1">
                    <a:lumMod val="75000"/>
                    <a:lumOff val="25000"/>
                  </a:schemeClr>
                </a:solidFill>
              </a:rPr>
              <a:t>游戏制作</a:t>
            </a:r>
            <a:endParaRPr lang="zh-CN" altLang="en-US" sz="2000" b="1" dirty="0">
              <a:solidFill>
                <a:schemeClr val="tx1">
                  <a:lumMod val="75000"/>
                  <a:lumOff val="25000"/>
                </a:schemeClr>
              </a:solidFill>
            </a:endParaRPr>
          </a:p>
        </p:txBody>
      </p:sp>
      <p:sp>
        <p:nvSpPr>
          <p:cNvPr id="21" name="矩形 20"/>
          <p:cNvSpPr/>
          <p:nvPr/>
        </p:nvSpPr>
        <p:spPr>
          <a:xfrm>
            <a:off x="1344023" y="764961"/>
            <a:ext cx="748923" cy="261610"/>
          </a:xfrm>
          <a:prstGeom prst="rect">
            <a:avLst/>
          </a:prstGeom>
        </p:spPr>
        <p:txBody>
          <a:bodyPr wrap="none">
            <a:spAutoFit/>
          </a:bodyPr>
          <a:lstStyle/>
          <a:p>
            <a:r>
              <a:rPr lang="zh-CN" altLang="en-US" sz="1100" dirty="0" smtClean="0">
                <a:solidFill>
                  <a:schemeClr val="bg1">
                    <a:lumMod val="50000"/>
                  </a:schemeClr>
                </a:solidFill>
              </a:rPr>
              <a:t>项目亮点</a:t>
            </a:r>
            <a:endParaRPr lang="zh-CN" altLang="en-US" sz="1100" dirty="0">
              <a:solidFill>
                <a:schemeClr val="bg1">
                  <a:lumMod val="50000"/>
                </a:schemeClr>
              </a:solidFill>
            </a:endParaRPr>
          </a:p>
        </p:txBody>
      </p:sp>
      <p:sp>
        <p:nvSpPr>
          <p:cNvPr id="6" name="TextBox 5"/>
          <p:cNvSpPr txBox="1"/>
          <p:nvPr/>
        </p:nvSpPr>
        <p:spPr>
          <a:xfrm>
            <a:off x="870646" y="1461873"/>
            <a:ext cx="3380753" cy="400110"/>
          </a:xfrm>
          <a:prstGeom prst="rect">
            <a:avLst/>
          </a:prstGeom>
          <a:noFill/>
        </p:spPr>
        <p:txBody>
          <a:bodyPr wrap="square" rtlCol="0">
            <a:spAutoFit/>
          </a:bodyPr>
          <a:lstStyle/>
          <a:p>
            <a:r>
              <a:rPr lang="zh-CN" altLang="en-US" sz="2000" b="1" dirty="0" smtClean="0">
                <a:latin typeface="微软雅黑" pitchFamily="34" charset="-122"/>
                <a:ea typeface="微软雅黑" pitchFamily="34" charset="-122"/>
              </a:rPr>
              <a:t>场景编辑器，考虑细节丰富</a:t>
            </a:r>
            <a:endParaRPr lang="zh-CN" altLang="en-US" sz="2000" b="1" dirty="0">
              <a:latin typeface="微软雅黑" pitchFamily="34" charset="-122"/>
              <a:ea typeface="微软雅黑" pitchFamily="34" charset="-122"/>
            </a:endParaRPr>
          </a:p>
        </p:txBody>
      </p:sp>
      <p:sp>
        <p:nvSpPr>
          <p:cNvPr id="2" name="TextBox 1"/>
          <p:cNvSpPr txBox="1"/>
          <p:nvPr/>
        </p:nvSpPr>
        <p:spPr>
          <a:xfrm>
            <a:off x="568060" y="2136981"/>
            <a:ext cx="3953140" cy="4247317"/>
          </a:xfrm>
          <a:prstGeom prst="rect">
            <a:avLst/>
          </a:prstGeom>
          <a:noFill/>
        </p:spPr>
        <p:txBody>
          <a:bodyPr wrap="square" rtlCol="0">
            <a:spAutoFit/>
          </a:bodyPr>
          <a:lstStyle/>
          <a:p>
            <a:r>
              <a:rPr lang="en-US" altLang="zh-CN" dirty="0" smtClean="0"/>
              <a:t>1. </a:t>
            </a:r>
            <a:r>
              <a:rPr lang="zh-CN" altLang="en-US" dirty="0" smtClean="0"/>
              <a:t>使用</a:t>
            </a:r>
            <a:r>
              <a:rPr lang="zh-CN" altLang="en-US" b="1" dirty="0"/>
              <a:t>两种视角</a:t>
            </a:r>
            <a:r>
              <a:rPr lang="zh-CN" altLang="en-US" dirty="0"/>
              <a:t>（</a:t>
            </a:r>
            <a:r>
              <a:rPr lang="en-US" altLang="zh-CN" dirty="0"/>
              <a:t>2D</a:t>
            </a:r>
            <a:r>
              <a:rPr lang="zh-CN" altLang="en-US" dirty="0"/>
              <a:t>，</a:t>
            </a:r>
            <a:r>
              <a:rPr lang="en-US" altLang="zh-CN" dirty="0"/>
              <a:t>3D</a:t>
            </a:r>
            <a:r>
              <a:rPr lang="zh-CN" altLang="en-US" dirty="0"/>
              <a:t>）进行编辑，让玩家更好的看到整个地图的设计。</a:t>
            </a:r>
          </a:p>
          <a:p>
            <a:r>
              <a:rPr lang="zh-CN" altLang="en-US" dirty="0"/>
              <a:t>地图读取后可二次修改，使用</a:t>
            </a:r>
            <a:r>
              <a:rPr lang="en-US" altLang="zh-CN" dirty="0"/>
              <a:t>delete</a:t>
            </a:r>
            <a:r>
              <a:rPr lang="zh-CN" altLang="en-US" dirty="0"/>
              <a:t>可删除</a:t>
            </a:r>
            <a:r>
              <a:rPr lang="en-US" altLang="zh-CN" dirty="0"/>
              <a:t>Pawn</a:t>
            </a:r>
            <a:r>
              <a:rPr lang="zh-CN" altLang="en-US" dirty="0" smtClean="0"/>
              <a:t>。</a:t>
            </a:r>
            <a:endParaRPr lang="zh-CN" altLang="en-US" dirty="0"/>
          </a:p>
          <a:p>
            <a:r>
              <a:rPr lang="en-US" altLang="zh-CN" dirty="0" smtClean="0"/>
              <a:t>2. </a:t>
            </a:r>
            <a:r>
              <a:rPr lang="zh-CN" altLang="en-US" b="1" dirty="0" smtClean="0"/>
              <a:t>当</a:t>
            </a:r>
            <a:r>
              <a:rPr lang="zh-CN" altLang="en-US" b="1" dirty="0"/>
              <a:t>组件可以放置时外发光会显示为绿色，当物体超出地图或者与当前格发生重叠会显示为红色</a:t>
            </a:r>
            <a:r>
              <a:rPr lang="zh-CN" altLang="en-US" dirty="0" smtClean="0"/>
              <a:t>。</a:t>
            </a:r>
            <a:endParaRPr lang="zh-CN" altLang="en-US" dirty="0"/>
          </a:p>
          <a:p>
            <a:r>
              <a:rPr lang="en-US" altLang="zh-CN" dirty="0" smtClean="0"/>
              <a:t>3. </a:t>
            </a:r>
            <a:r>
              <a:rPr lang="zh-CN" altLang="en-US" dirty="0" smtClean="0"/>
              <a:t>当</a:t>
            </a:r>
            <a:r>
              <a:rPr lang="zh-CN" altLang="en-US" dirty="0"/>
              <a:t>组件被放下后会直接计算</a:t>
            </a:r>
            <a:r>
              <a:rPr lang="en-US" altLang="zh-CN" dirty="0"/>
              <a:t>Pawn</a:t>
            </a:r>
            <a:r>
              <a:rPr lang="zh-CN" altLang="en-US" dirty="0"/>
              <a:t>之间的关系，</a:t>
            </a:r>
            <a:r>
              <a:rPr lang="zh-CN" altLang="en-US" b="1" dirty="0"/>
              <a:t>激光发射器会射出激光，墙与墙之间会连接等</a:t>
            </a:r>
            <a:r>
              <a:rPr lang="zh-CN" altLang="en-US" b="1" dirty="0" smtClean="0"/>
              <a:t>。</a:t>
            </a:r>
            <a:endParaRPr lang="zh-CN" altLang="en-US" b="1" dirty="0"/>
          </a:p>
          <a:p>
            <a:r>
              <a:rPr lang="en-US" altLang="zh-CN" dirty="0" smtClean="0"/>
              <a:t>4</a:t>
            </a:r>
            <a:r>
              <a:rPr lang="en-US" altLang="zh-CN" b="1" dirty="0" smtClean="0"/>
              <a:t>. </a:t>
            </a:r>
            <a:r>
              <a:rPr lang="zh-CN" altLang="en-US" b="1" dirty="0" smtClean="0"/>
              <a:t>严格</a:t>
            </a:r>
            <a:r>
              <a:rPr lang="zh-CN" altLang="en-US" b="1" dirty="0"/>
              <a:t>控制门与按钮之间的关系</a:t>
            </a:r>
            <a:r>
              <a:rPr lang="zh-CN" altLang="en-US" dirty="0"/>
              <a:t>，当场景中存在门，则直接生成按钮在玩家鼠标上</a:t>
            </a:r>
            <a:r>
              <a:rPr lang="zh-CN" altLang="en-US" dirty="0" smtClean="0"/>
              <a:t>。</a:t>
            </a:r>
            <a:endParaRPr lang="zh-CN" altLang="en-US" dirty="0"/>
          </a:p>
          <a:p>
            <a:r>
              <a:rPr lang="en-US" altLang="zh-CN" dirty="0" smtClean="0"/>
              <a:t>5. </a:t>
            </a:r>
            <a:r>
              <a:rPr lang="zh-CN" altLang="en-US" b="1" dirty="0" smtClean="0"/>
              <a:t>起点</a:t>
            </a:r>
            <a:r>
              <a:rPr lang="zh-CN" altLang="en-US" b="1" dirty="0"/>
              <a:t>和终点不能删除</a:t>
            </a:r>
            <a:r>
              <a:rPr lang="zh-CN" altLang="en-US" dirty="0"/>
              <a:t>，也无法创建新的</a:t>
            </a:r>
            <a:r>
              <a:rPr lang="zh-CN" altLang="en-US" sz="1200" dirty="0" smtClean="0"/>
              <a:t>。</a:t>
            </a:r>
            <a:endParaRPr lang="zh-CN" altLang="en-US" sz="1200" dirty="0"/>
          </a:p>
        </p:txBody>
      </p:sp>
      <p:pic>
        <p:nvPicPr>
          <p:cNvPr id="8" name="Picture 2" descr="E:\qq\1367449448\FileRecv\QQ截图201805022327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2199" y="2136981"/>
            <a:ext cx="6850593" cy="3550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2431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344023" y="448348"/>
            <a:ext cx="1217000" cy="400110"/>
          </a:xfrm>
          <a:prstGeom prst="rect">
            <a:avLst/>
          </a:prstGeom>
        </p:spPr>
        <p:txBody>
          <a:bodyPr wrap="none">
            <a:spAutoFit/>
          </a:bodyPr>
          <a:lstStyle/>
          <a:p>
            <a:r>
              <a:rPr lang="zh-CN" altLang="en-US" sz="2000" b="1" dirty="0" smtClean="0">
                <a:solidFill>
                  <a:schemeClr val="tx1">
                    <a:lumMod val="75000"/>
                    <a:lumOff val="25000"/>
                  </a:schemeClr>
                </a:solidFill>
              </a:rPr>
              <a:t>游戏制作</a:t>
            </a:r>
            <a:endParaRPr lang="zh-CN" altLang="en-US" sz="2000" b="1" dirty="0">
              <a:solidFill>
                <a:schemeClr val="tx1">
                  <a:lumMod val="75000"/>
                  <a:lumOff val="25000"/>
                </a:schemeClr>
              </a:solidFill>
            </a:endParaRPr>
          </a:p>
        </p:txBody>
      </p:sp>
      <p:sp>
        <p:nvSpPr>
          <p:cNvPr id="21" name="矩形 20"/>
          <p:cNvSpPr/>
          <p:nvPr/>
        </p:nvSpPr>
        <p:spPr>
          <a:xfrm>
            <a:off x="1344023" y="764961"/>
            <a:ext cx="748923" cy="261610"/>
          </a:xfrm>
          <a:prstGeom prst="rect">
            <a:avLst/>
          </a:prstGeom>
        </p:spPr>
        <p:txBody>
          <a:bodyPr wrap="none">
            <a:spAutoFit/>
          </a:bodyPr>
          <a:lstStyle/>
          <a:p>
            <a:r>
              <a:rPr lang="zh-CN" altLang="en-US" sz="1100" dirty="0" smtClean="0">
                <a:solidFill>
                  <a:schemeClr val="bg1">
                    <a:lumMod val="50000"/>
                  </a:schemeClr>
                </a:solidFill>
              </a:rPr>
              <a:t>项目亮点</a:t>
            </a:r>
            <a:endParaRPr lang="zh-CN" altLang="en-US" sz="1100" dirty="0">
              <a:solidFill>
                <a:schemeClr val="bg1">
                  <a:lumMod val="50000"/>
                </a:schemeClr>
              </a:solidFill>
            </a:endParaRPr>
          </a:p>
        </p:txBody>
      </p:sp>
      <p:sp>
        <p:nvSpPr>
          <p:cNvPr id="6" name="TextBox 5"/>
          <p:cNvSpPr txBox="1"/>
          <p:nvPr/>
        </p:nvSpPr>
        <p:spPr>
          <a:xfrm>
            <a:off x="1952523" y="1555925"/>
            <a:ext cx="1703978" cy="400110"/>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玩家工具</a:t>
            </a:r>
            <a:endParaRPr lang="zh-CN" altLang="en-US" sz="2000" dirty="0">
              <a:latin typeface="微软雅黑" pitchFamily="34" charset="-122"/>
              <a:ea typeface="微软雅黑" pitchFamily="34" charset="-122"/>
            </a:endParaRPr>
          </a:p>
        </p:txBody>
      </p:sp>
      <p:sp>
        <p:nvSpPr>
          <p:cNvPr id="2" name="TextBox 1"/>
          <p:cNvSpPr txBox="1"/>
          <p:nvPr/>
        </p:nvSpPr>
        <p:spPr>
          <a:xfrm>
            <a:off x="732619" y="2433314"/>
            <a:ext cx="3656807" cy="3139321"/>
          </a:xfrm>
          <a:prstGeom prst="rect">
            <a:avLst/>
          </a:prstGeom>
          <a:noFill/>
        </p:spPr>
        <p:txBody>
          <a:bodyPr wrap="square" rtlCol="0">
            <a:spAutoFit/>
          </a:bodyPr>
          <a:lstStyle/>
          <a:p>
            <a:r>
              <a:rPr lang="en-US" altLang="zh-CN" dirty="0" smtClean="0"/>
              <a:t>1.</a:t>
            </a:r>
            <a:r>
              <a:rPr lang="zh-CN" altLang="en-US" dirty="0" smtClean="0"/>
              <a:t>场景</a:t>
            </a:r>
            <a:r>
              <a:rPr lang="zh-CN" altLang="en-US" dirty="0"/>
              <a:t>中有</a:t>
            </a:r>
            <a:r>
              <a:rPr lang="zh-CN" altLang="en-US" b="1" dirty="0"/>
              <a:t>自由摄像机模式，按</a:t>
            </a:r>
            <a:r>
              <a:rPr lang="en-US" altLang="zh-CN" b="1" dirty="0"/>
              <a:t>C</a:t>
            </a:r>
            <a:r>
              <a:rPr lang="zh-CN" altLang="en-US" b="1" dirty="0"/>
              <a:t>键启动，玩家可以通过</a:t>
            </a:r>
            <a:r>
              <a:rPr lang="en-US" altLang="zh-CN" b="1" dirty="0"/>
              <a:t>ASWDQE</a:t>
            </a:r>
            <a:r>
              <a:rPr lang="zh-CN" altLang="en-US" b="1" dirty="0"/>
              <a:t>控制摄像机位置，按</a:t>
            </a:r>
            <a:r>
              <a:rPr lang="en-US" altLang="zh-CN" b="1" dirty="0"/>
              <a:t>FGTHRY</a:t>
            </a:r>
            <a:r>
              <a:rPr lang="zh-CN" altLang="en-US" b="1" dirty="0"/>
              <a:t>控制摄像机的旋转角度</a:t>
            </a:r>
            <a:r>
              <a:rPr lang="zh-CN" altLang="en-US" b="1" dirty="0" smtClean="0"/>
              <a:t>。（漫游场景）</a:t>
            </a:r>
            <a:endParaRPr lang="zh-CN" altLang="en-US" b="1" dirty="0"/>
          </a:p>
          <a:p>
            <a:r>
              <a:rPr lang="en-US" altLang="zh-CN" dirty="0" smtClean="0"/>
              <a:t>2.</a:t>
            </a:r>
            <a:r>
              <a:rPr lang="zh-CN" altLang="en-US" dirty="0" smtClean="0"/>
              <a:t>玩家</a:t>
            </a:r>
            <a:r>
              <a:rPr lang="zh-CN" altLang="en-US" dirty="0"/>
              <a:t>有一个可自定义的</a:t>
            </a:r>
            <a:r>
              <a:rPr lang="en-US" altLang="zh-CN" dirty="0"/>
              <a:t>Say</a:t>
            </a:r>
            <a:r>
              <a:rPr lang="zh-CN" altLang="en-US" dirty="0"/>
              <a:t>行为，可用来输出前方物体是什么，还可以计数。</a:t>
            </a:r>
            <a:r>
              <a:rPr lang="en-US" altLang="zh-CN" dirty="0"/>
              <a:t>Say</a:t>
            </a:r>
            <a:r>
              <a:rPr lang="zh-CN" altLang="en-US" dirty="0"/>
              <a:t>的内容会在游戏屏幕上方显示。</a:t>
            </a:r>
          </a:p>
          <a:p>
            <a:r>
              <a:rPr lang="en-US" altLang="zh-CN" dirty="0" smtClean="0"/>
              <a:t>3.</a:t>
            </a:r>
            <a:r>
              <a:rPr lang="zh-CN" altLang="en-US" dirty="0" smtClean="0"/>
              <a:t>小</a:t>
            </a:r>
            <a:r>
              <a:rPr lang="zh-CN" altLang="en-US" dirty="0"/>
              <a:t>地图可以让玩家清晰的看到当前场景中的全部</a:t>
            </a:r>
            <a:r>
              <a:rPr lang="en-US" altLang="zh-CN" dirty="0"/>
              <a:t>Pawn</a:t>
            </a:r>
            <a:r>
              <a:rPr lang="zh-CN" altLang="en-US" dirty="0"/>
              <a:t>（包括人物的当前位置）。</a:t>
            </a:r>
          </a:p>
        </p:txBody>
      </p:sp>
      <p:pic>
        <p:nvPicPr>
          <p:cNvPr id="3074" name="Picture 2" descr="E:\qq\1367449448\FileRecv\QQ截图2018050223255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3480" y="2248802"/>
            <a:ext cx="7257521" cy="3508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9430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344023" y="448348"/>
            <a:ext cx="1210588" cy="400110"/>
          </a:xfrm>
          <a:prstGeom prst="rect">
            <a:avLst/>
          </a:prstGeom>
        </p:spPr>
        <p:txBody>
          <a:bodyPr wrap="none">
            <a:spAutoFit/>
          </a:bodyPr>
          <a:lstStyle/>
          <a:p>
            <a:r>
              <a:rPr lang="zh-CN" altLang="en-US" sz="2000" b="1" dirty="0">
                <a:solidFill>
                  <a:schemeClr val="tx1">
                    <a:lumMod val="75000"/>
                    <a:lumOff val="25000"/>
                  </a:schemeClr>
                </a:solidFill>
              </a:rPr>
              <a:t>关卡</a:t>
            </a:r>
            <a:r>
              <a:rPr lang="zh-CN" altLang="en-US" sz="2000" b="1" dirty="0" smtClean="0">
                <a:solidFill>
                  <a:schemeClr val="tx1">
                    <a:lumMod val="75000"/>
                    <a:lumOff val="25000"/>
                  </a:schemeClr>
                </a:solidFill>
              </a:rPr>
              <a:t>设计</a:t>
            </a:r>
            <a:endParaRPr lang="zh-CN" altLang="en-US" sz="2000" b="1" dirty="0">
              <a:solidFill>
                <a:schemeClr val="tx1">
                  <a:lumMod val="75000"/>
                  <a:lumOff val="25000"/>
                </a:schemeClr>
              </a:solidFill>
            </a:endParaRPr>
          </a:p>
        </p:txBody>
      </p:sp>
      <p:sp>
        <p:nvSpPr>
          <p:cNvPr id="21" name="矩形 20"/>
          <p:cNvSpPr/>
          <p:nvPr/>
        </p:nvSpPr>
        <p:spPr>
          <a:xfrm>
            <a:off x="1344023" y="764961"/>
            <a:ext cx="748923" cy="261610"/>
          </a:xfrm>
          <a:prstGeom prst="rect">
            <a:avLst/>
          </a:prstGeom>
        </p:spPr>
        <p:txBody>
          <a:bodyPr wrap="none">
            <a:spAutoFit/>
          </a:bodyPr>
          <a:lstStyle/>
          <a:p>
            <a:r>
              <a:rPr lang="zh-CN" altLang="en-US" sz="1100" dirty="0" smtClean="0">
                <a:solidFill>
                  <a:schemeClr val="bg1">
                    <a:lumMod val="50000"/>
                  </a:schemeClr>
                </a:solidFill>
              </a:rPr>
              <a:t>项目亮点</a:t>
            </a:r>
            <a:endParaRPr lang="zh-CN" altLang="en-US" sz="1100" dirty="0">
              <a:solidFill>
                <a:schemeClr val="bg1">
                  <a:lumMod val="50000"/>
                </a:schemeClr>
              </a:solidFill>
            </a:endParaRPr>
          </a:p>
        </p:txBody>
      </p:sp>
      <p:sp>
        <p:nvSpPr>
          <p:cNvPr id="8" name="矩形 7"/>
          <p:cNvSpPr/>
          <p:nvPr/>
        </p:nvSpPr>
        <p:spPr>
          <a:xfrm>
            <a:off x="811369" y="1899633"/>
            <a:ext cx="5067837" cy="1506829"/>
          </a:xfrm>
          <a:prstGeom prst="rect">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矩形 8"/>
          <p:cNvSpPr/>
          <p:nvPr/>
        </p:nvSpPr>
        <p:spPr>
          <a:xfrm>
            <a:off x="811369" y="3774604"/>
            <a:ext cx="5067837" cy="1506829"/>
          </a:xfrm>
          <a:prstGeom prst="rect">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矩形 9"/>
          <p:cNvSpPr/>
          <p:nvPr/>
        </p:nvSpPr>
        <p:spPr>
          <a:xfrm>
            <a:off x="6304209" y="3774604"/>
            <a:ext cx="5067837" cy="1506829"/>
          </a:xfrm>
          <a:prstGeom prst="rect">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304209" y="1899633"/>
            <a:ext cx="5067837" cy="1506829"/>
          </a:xfrm>
          <a:prstGeom prst="rect">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8"/>
          <p:cNvSpPr txBox="1"/>
          <p:nvPr/>
        </p:nvSpPr>
        <p:spPr>
          <a:xfrm>
            <a:off x="970536" y="2516724"/>
            <a:ext cx="4470788" cy="584775"/>
          </a:xfrm>
          <a:prstGeom prst="rect">
            <a:avLst/>
          </a:prstGeom>
          <a:noFill/>
        </p:spPr>
        <p:txBody>
          <a:bodyPr wrap="square" rtlCol="0">
            <a:spAutoFit/>
          </a:bodyPr>
          <a:lstStyle/>
          <a:p>
            <a:r>
              <a:rPr lang="zh-CN" altLang="en-US" sz="1600" dirty="0" smtClean="0">
                <a:solidFill>
                  <a:schemeClr val="bg1"/>
                </a:solidFill>
              </a:rPr>
              <a:t>后四关的难度要和前几关有所区分，设计要有难度，并且包含编程思想。</a:t>
            </a:r>
            <a:endParaRPr lang="zh-CN" altLang="en-US" sz="1600" dirty="0">
              <a:solidFill>
                <a:schemeClr val="bg1"/>
              </a:solidFill>
            </a:endParaRPr>
          </a:p>
        </p:txBody>
      </p:sp>
      <p:sp>
        <p:nvSpPr>
          <p:cNvPr id="13" name="矩形 12"/>
          <p:cNvSpPr/>
          <p:nvPr/>
        </p:nvSpPr>
        <p:spPr>
          <a:xfrm>
            <a:off x="970536" y="2069306"/>
            <a:ext cx="1210588" cy="400110"/>
          </a:xfrm>
          <a:prstGeom prst="rect">
            <a:avLst/>
          </a:prstGeom>
        </p:spPr>
        <p:txBody>
          <a:bodyPr wrap="none">
            <a:spAutoFit/>
          </a:bodyPr>
          <a:lstStyle/>
          <a:p>
            <a:r>
              <a:rPr lang="zh-CN" altLang="en-US" sz="2000" b="1" dirty="0" smtClean="0">
                <a:solidFill>
                  <a:schemeClr val="bg1"/>
                </a:solidFill>
              </a:rPr>
              <a:t>循序渐进</a:t>
            </a:r>
            <a:endParaRPr lang="zh-CN" altLang="en-US" sz="2000" b="1" dirty="0">
              <a:solidFill>
                <a:schemeClr val="bg1"/>
              </a:solidFill>
            </a:endParaRPr>
          </a:p>
        </p:txBody>
      </p:sp>
      <p:sp>
        <p:nvSpPr>
          <p:cNvPr id="14" name="文本框 10"/>
          <p:cNvSpPr txBox="1"/>
          <p:nvPr/>
        </p:nvSpPr>
        <p:spPr>
          <a:xfrm>
            <a:off x="6465964" y="2516723"/>
            <a:ext cx="4470788" cy="584775"/>
          </a:xfrm>
          <a:prstGeom prst="rect">
            <a:avLst/>
          </a:prstGeom>
          <a:noFill/>
        </p:spPr>
        <p:txBody>
          <a:bodyPr wrap="square" rtlCol="0">
            <a:spAutoFit/>
          </a:bodyPr>
          <a:lstStyle/>
          <a:p>
            <a:r>
              <a:rPr lang="zh-CN" altLang="en-US" sz="1600" dirty="0" smtClean="0">
                <a:solidFill>
                  <a:schemeClr val="bg1"/>
                </a:solidFill>
              </a:rPr>
              <a:t>每一关都有简单解，但是要想到简单解需要仔细观察地图中的元素摆放。</a:t>
            </a:r>
            <a:endParaRPr lang="zh-CN" altLang="en-US" sz="1600" dirty="0">
              <a:solidFill>
                <a:schemeClr val="bg1"/>
              </a:solidFill>
            </a:endParaRPr>
          </a:p>
        </p:txBody>
      </p:sp>
      <p:sp>
        <p:nvSpPr>
          <p:cNvPr id="15" name="矩形 14"/>
          <p:cNvSpPr/>
          <p:nvPr/>
        </p:nvSpPr>
        <p:spPr>
          <a:xfrm>
            <a:off x="6559967" y="2069306"/>
            <a:ext cx="1210588" cy="400110"/>
          </a:xfrm>
          <a:prstGeom prst="rect">
            <a:avLst/>
          </a:prstGeom>
        </p:spPr>
        <p:txBody>
          <a:bodyPr wrap="none">
            <a:spAutoFit/>
          </a:bodyPr>
          <a:lstStyle/>
          <a:p>
            <a:r>
              <a:rPr lang="zh-CN" altLang="en-US" sz="2000" b="1" dirty="0" smtClean="0">
                <a:solidFill>
                  <a:schemeClr val="bg1"/>
                </a:solidFill>
              </a:rPr>
              <a:t>双重解法</a:t>
            </a:r>
            <a:endParaRPr lang="zh-CN" altLang="en-US" sz="2000" b="1" dirty="0">
              <a:solidFill>
                <a:schemeClr val="bg1"/>
              </a:solidFill>
            </a:endParaRPr>
          </a:p>
        </p:txBody>
      </p:sp>
      <p:sp>
        <p:nvSpPr>
          <p:cNvPr id="16" name="文本框 12"/>
          <p:cNvSpPr txBox="1"/>
          <p:nvPr/>
        </p:nvSpPr>
        <p:spPr>
          <a:xfrm>
            <a:off x="1000110" y="4349453"/>
            <a:ext cx="4470788" cy="338554"/>
          </a:xfrm>
          <a:prstGeom prst="rect">
            <a:avLst/>
          </a:prstGeom>
          <a:noFill/>
        </p:spPr>
        <p:txBody>
          <a:bodyPr wrap="square" rtlCol="0">
            <a:spAutoFit/>
          </a:bodyPr>
          <a:lstStyle/>
          <a:p>
            <a:r>
              <a:rPr lang="zh-CN" altLang="en-US" sz="1600" dirty="0" smtClean="0">
                <a:solidFill>
                  <a:schemeClr val="bg1"/>
                </a:solidFill>
              </a:rPr>
              <a:t>当然还有一些更好玩的解法可以由用户自由探索。</a:t>
            </a:r>
            <a:endParaRPr lang="zh-CN" altLang="en-US" sz="1600" dirty="0">
              <a:solidFill>
                <a:schemeClr val="bg1"/>
              </a:solidFill>
            </a:endParaRPr>
          </a:p>
        </p:txBody>
      </p:sp>
      <p:sp>
        <p:nvSpPr>
          <p:cNvPr id="19" name="矩形 18"/>
          <p:cNvSpPr/>
          <p:nvPr/>
        </p:nvSpPr>
        <p:spPr>
          <a:xfrm>
            <a:off x="970536" y="3996700"/>
            <a:ext cx="1210588" cy="400110"/>
          </a:xfrm>
          <a:prstGeom prst="rect">
            <a:avLst/>
          </a:prstGeom>
        </p:spPr>
        <p:txBody>
          <a:bodyPr wrap="none">
            <a:spAutoFit/>
          </a:bodyPr>
          <a:lstStyle/>
          <a:p>
            <a:r>
              <a:rPr lang="zh-CN" altLang="en-US" sz="2000" b="1" dirty="0" smtClean="0">
                <a:solidFill>
                  <a:schemeClr val="bg1"/>
                </a:solidFill>
              </a:rPr>
              <a:t>精心设计</a:t>
            </a:r>
            <a:endParaRPr lang="zh-CN" altLang="en-US" sz="2000" b="1" dirty="0">
              <a:solidFill>
                <a:schemeClr val="bg1"/>
              </a:solidFill>
            </a:endParaRPr>
          </a:p>
        </p:txBody>
      </p:sp>
      <p:sp>
        <p:nvSpPr>
          <p:cNvPr id="22" name="文本框 14"/>
          <p:cNvSpPr txBox="1"/>
          <p:nvPr/>
        </p:nvSpPr>
        <p:spPr>
          <a:xfrm>
            <a:off x="6559967" y="4444118"/>
            <a:ext cx="4470788" cy="584775"/>
          </a:xfrm>
          <a:prstGeom prst="rect">
            <a:avLst/>
          </a:prstGeom>
          <a:noFill/>
        </p:spPr>
        <p:txBody>
          <a:bodyPr wrap="square" rtlCol="0">
            <a:spAutoFit/>
          </a:bodyPr>
          <a:lstStyle/>
          <a:p>
            <a:r>
              <a:rPr lang="zh-CN" altLang="en-US" sz="1600" dirty="0" smtClean="0">
                <a:solidFill>
                  <a:schemeClr val="bg1"/>
                </a:solidFill>
              </a:rPr>
              <a:t>第</a:t>
            </a:r>
            <a:r>
              <a:rPr lang="en-US" altLang="zh-CN" sz="1600" dirty="0" smtClean="0">
                <a:solidFill>
                  <a:schemeClr val="bg1"/>
                </a:solidFill>
              </a:rPr>
              <a:t>10</a:t>
            </a:r>
            <a:r>
              <a:rPr lang="zh-CN" altLang="en-US" sz="1600" dirty="0" smtClean="0">
                <a:solidFill>
                  <a:schemeClr val="bg1"/>
                </a:solidFill>
              </a:rPr>
              <a:t>关设计成了一个彩蛋，整体图案是</a:t>
            </a:r>
            <a:r>
              <a:rPr lang="en-US" altLang="zh-CN" sz="1600" dirty="0" smtClean="0">
                <a:solidFill>
                  <a:schemeClr val="bg1"/>
                </a:solidFill>
              </a:rPr>
              <a:t>10</a:t>
            </a:r>
            <a:r>
              <a:rPr lang="zh-CN" altLang="en-US" sz="1600" dirty="0" smtClean="0">
                <a:solidFill>
                  <a:schemeClr val="bg1"/>
                </a:solidFill>
              </a:rPr>
              <a:t>字，算是整个项目的收尾。</a:t>
            </a:r>
            <a:endParaRPr lang="zh-CN" altLang="en-US" sz="1600" dirty="0">
              <a:solidFill>
                <a:schemeClr val="bg1"/>
              </a:solidFill>
            </a:endParaRPr>
          </a:p>
        </p:txBody>
      </p:sp>
      <p:sp>
        <p:nvSpPr>
          <p:cNvPr id="23" name="矩形 22"/>
          <p:cNvSpPr/>
          <p:nvPr/>
        </p:nvSpPr>
        <p:spPr>
          <a:xfrm>
            <a:off x="6559967" y="3996700"/>
            <a:ext cx="697627" cy="400110"/>
          </a:xfrm>
          <a:prstGeom prst="rect">
            <a:avLst/>
          </a:prstGeom>
        </p:spPr>
        <p:txBody>
          <a:bodyPr wrap="none">
            <a:spAutoFit/>
          </a:bodyPr>
          <a:lstStyle/>
          <a:p>
            <a:r>
              <a:rPr lang="zh-CN" altLang="en-US" sz="2000" b="1" dirty="0">
                <a:solidFill>
                  <a:schemeClr val="bg1"/>
                </a:solidFill>
              </a:rPr>
              <a:t>彩蛋</a:t>
            </a:r>
          </a:p>
        </p:txBody>
      </p:sp>
    </p:spTree>
    <p:extLst>
      <p:ext uri="{BB962C8B-B14F-4D97-AF65-F5344CB8AC3E}">
        <p14:creationId xmlns:p14="http://schemas.microsoft.com/office/powerpoint/2010/main" val="29214754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344023" y="448348"/>
            <a:ext cx="1210588" cy="400110"/>
          </a:xfrm>
          <a:prstGeom prst="rect">
            <a:avLst/>
          </a:prstGeom>
        </p:spPr>
        <p:txBody>
          <a:bodyPr wrap="none">
            <a:spAutoFit/>
          </a:bodyPr>
          <a:lstStyle/>
          <a:p>
            <a:r>
              <a:rPr lang="zh-CN" altLang="en-US" sz="2000" b="1" dirty="0" smtClean="0">
                <a:solidFill>
                  <a:schemeClr val="tx1">
                    <a:lumMod val="75000"/>
                    <a:lumOff val="25000"/>
                  </a:schemeClr>
                </a:solidFill>
              </a:rPr>
              <a:t>前面的话</a:t>
            </a:r>
            <a:endParaRPr lang="zh-CN" altLang="en-US" sz="2000" b="1" dirty="0">
              <a:solidFill>
                <a:schemeClr val="tx1">
                  <a:lumMod val="75000"/>
                  <a:lumOff val="25000"/>
                </a:schemeClr>
              </a:solidFill>
            </a:endParaRPr>
          </a:p>
        </p:txBody>
      </p:sp>
      <p:sp>
        <p:nvSpPr>
          <p:cNvPr id="24" name="TextBox 23"/>
          <p:cNvSpPr txBox="1"/>
          <p:nvPr/>
        </p:nvSpPr>
        <p:spPr>
          <a:xfrm>
            <a:off x="1035413" y="1106723"/>
            <a:ext cx="10623187" cy="5355312"/>
          </a:xfrm>
          <a:prstGeom prst="rect">
            <a:avLst/>
          </a:prstGeom>
          <a:noFill/>
        </p:spPr>
        <p:txBody>
          <a:bodyPr wrap="square" rtlCol="0">
            <a:spAutoFit/>
          </a:bodyPr>
          <a:lstStyle/>
          <a:p>
            <a:r>
              <a:rPr lang="zh-CN" altLang="en-US" dirty="0"/>
              <a:t>本</a:t>
            </a:r>
            <a:r>
              <a:rPr lang="zh-CN" altLang="en-US" dirty="0" smtClean="0"/>
              <a:t>次项目存在诸多亮点，下面我将一一介绍：</a:t>
            </a:r>
            <a:endParaRPr lang="en-US" altLang="zh-CN" dirty="0" smtClean="0"/>
          </a:p>
          <a:p>
            <a:endParaRPr lang="en-US" altLang="zh-CN" dirty="0"/>
          </a:p>
          <a:p>
            <a:pPr marL="342900" indent="-342900">
              <a:buAutoNum type="arabicPeriod"/>
            </a:pPr>
            <a:r>
              <a:rPr lang="zh-CN" altLang="en-US" dirty="0" smtClean="0"/>
              <a:t>游戏制作引入</a:t>
            </a:r>
            <a:r>
              <a:rPr lang="en-US" altLang="zh-CN" dirty="0" smtClean="0"/>
              <a:t>Unity</a:t>
            </a:r>
            <a:r>
              <a:rPr lang="zh-CN" altLang="en-US" dirty="0" smtClean="0"/>
              <a:t>游戏引擎</a:t>
            </a:r>
            <a:r>
              <a:rPr lang="zh-CN" altLang="en-US" dirty="0" smtClean="0"/>
              <a:t>，</a:t>
            </a:r>
            <a:r>
              <a:rPr lang="en-US" altLang="zh-CN" dirty="0" smtClean="0"/>
              <a:t>3D</a:t>
            </a:r>
            <a:r>
              <a:rPr lang="zh-CN" altLang="en-US" dirty="0"/>
              <a:t>场景</a:t>
            </a:r>
            <a:r>
              <a:rPr lang="zh-CN" altLang="en-US" dirty="0" smtClean="0"/>
              <a:t>，专业动画效果制作。</a:t>
            </a:r>
            <a:endParaRPr lang="en-US" altLang="zh-CN" dirty="0" smtClean="0"/>
          </a:p>
          <a:p>
            <a:pPr marL="342900" indent="-342900">
              <a:buAutoNum type="arabicPeriod"/>
            </a:pPr>
            <a:endParaRPr lang="en-US" altLang="zh-CN" dirty="0"/>
          </a:p>
          <a:p>
            <a:pPr marL="342900" indent="-342900">
              <a:buAutoNum type="arabicPeriod"/>
            </a:pPr>
            <a:r>
              <a:rPr lang="zh-CN" altLang="en-US" dirty="0" smtClean="0"/>
              <a:t>游戏元素丰富，玩法多样，富有挑战性与趣味性。</a:t>
            </a:r>
            <a:endParaRPr lang="en-US" altLang="zh-CN" dirty="0" smtClean="0"/>
          </a:p>
          <a:p>
            <a:pPr marL="342900" indent="-342900">
              <a:buAutoNum type="arabicPeriod"/>
            </a:pPr>
            <a:endParaRPr lang="en-US" altLang="zh-CN" dirty="0"/>
          </a:p>
          <a:p>
            <a:pPr marL="342900" indent="-342900">
              <a:buAutoNum type="arabicPeriod"/>
            </a:pPr>
            <a:r>
              <a:rPr lang="zh-CN" altLang="en-US" dirty="0" smtClean="0"/>
              <a:t>关卡设计精妙，提供了硬编码和软编码两种解法思路。</a:t>
            </a:r>
            <a:endParaRPr lang="en-US" altLang="zh-CN" dirty="0" smtClean="0"/>
          </a:p>
          <a:p>
            <a:pPr marL="342900" indent="-342900">
              <a:buAutoNum type="arabicPeriod"/>
            </a:pPr>
            <a:endParaRPr lang="en-US" altLang="zh-CN" dirty="0"/>
          </a:p>
          <a:p>
            <a:pPr marL="342900" indent="-342900">
              <a:buAutoNum type="arabicPeriod"/>
            </a:pPr>
            <a:r>
              <a:rPr lang="zh-CN" altLang="en-US" dirty="0" smtClean="0"/>
              <a:t>选型合理，</a:t>
            </a:r>
            <a:r>
              <a:rPr lang="en-US" altLang="zh-CN" dirty="0" smtClean="0"/>
              <a:t>Django + Vue.js + Element</a:t>
            </a:r>
            <a:r>
              <a:rPr lang="zh-CN" altLang="en-US" dirty="0" smtClean="0"/>
              <a:t>，开发高效。</a:t>
            </a:r>
            <a:endParaRPr lang="en-US" altLang="zh-CN" dirty="0" smtClean="0"/>
          </a:p>
          <a:p>
            <a:pPr marL="342900" indent="-342900">
              <a:buAutoNum type="arabicPeriod"/>
            </a:pPr>
            <a:endParaRPr lang="en-US" altLang="zh-CN" dirty="0"/>
          </a:p>
          <a:p>
            <a:pPr marL="342900" indent="-342900">
              <a:buAutoNum type="arabicPeriod"/>
            </a:pPr>
            <a:r>
              <a:rPr lang="zh-CN" altLang="en-US" dirty="0" smtClean="0"/>
              <a:t>架构完备，采用</a:t>
            </a:r>
            <a:r>
              <a:rPr lang="en-US" altLang="zh-CN" dirty="0" smtClean="0"/>
              <a:t>Unity + UI + </a:t>
            </a:r>
            <a:r>
              <a:rPr lang="zh-CN" altLang="en-US" dirty="0" smtClean="0"/>
              <a:t>前端 </a:t>
            </a:r>
            <a:r>
              <a:rPr lang="en-US" altLang="zh-CN" dirty="0" smtClean="0"/>
              <a:t>+ </a:t>
            </a:r>
            <a:r>
              <a:rPr lang="zh-CN" altLang="en-US" dirty="0" smtClean="0"/>
              <a:t>后台 </a:t>
            </a:r>
            <a:r>
              <a:rPr lang="en-US" altLang="zh-CN" dirty="0" smtClean="0"/>
              <a:t>+ </a:t>
            </a:r>
            <a:r>
              <a:rPr lang="zh-CN" altLang="en-US" dirty="0" smtClean="0"/>
              <a:t>数据库的五层开发结构，完全分离，开发效率高。</a:t>
            </a:r>
            <a:endParaRPr lang="en-US" altLang="zh-CN" dirty="0" smtClean="0"/>
          </a:p>
          <a:p>
            <a:pPr marL="342900" indent="-342900">
              <a:buAutoNum type="arabicPeriod"/>
            </a:pPr>
            <a:endParaRPr lang="en-US" altLang="zh-CN" dirty="0"/>
          </a:p>
          <a:p>
            <a:pPr marL="342900" indent="-342900">
              <a:buAutoNum type="arabicPeriod"/>
            </a:pPr>
            <a:r>
              <a:rPr lang="zh-CN" altLang="en-US" dirty="0" smtClean="0"/>
              <a:t>文档管理齐全。</a:t>
            </a:r>
            <a:endParaRPr lang="en-US" altLang="zh-CN" dirty="0" smtClean="0"/>
          </a:p>
          <a:p>
            <a:pPr marL="342900" indent="-342900">
              <a:buAutoNum type="arabicPeriod"/>
            </a:pPr>
            <a:endParaRPr lang="en-US" altLang="zh-CN" dirty="0"/>
          </a:p>
          <a:p>
            <a:pPr marL="342900" indent="-342900">
              <a:buAutoNum type="arabicPeriod"/>
            </a:pPr>
            <a:r>
              <a:rPr lang="zh-CN" altLang="en-US" dirty="0" smtClean="0"/>
              <a:t>测试丰富。</a:t>
            </a:r>
            <a:endParaRPr lang="en-US" altLang="zh-CN" dirty="0" smtClean="0"/>
          </a:p>
          <a:p>
            <a:pPr marL="342900" indent="-342900">
              <a:buAutoNum type="arabicPeriod"/>
            </a:pPr>
            <a:endParaRPr lang="en-US" altLang="zh-CN" dirty="0"/>
          </a:p>
          <a:p>
            <a:pPr marL="342900" indent="-342900">
              <a:buAutoNum type="arabicPeriod"/>
            </a:pPr>
            <a:r>
              <a:rPr lang="zh-CN" altLang="en-US" dirty="0" smtClean="0"/>
              <a:t>使用</a:t>
            </a:r>
            <a:r>
              <a:rPr lang="en-US" altLang="zh-CN" dirty="0" err="1" smtClean="0"/>
              <a:t>GitLab</a:t>
            </a:r>
            <a:r>
              <a:rPr lang="zh-CN" altLang="en-US" dirty="0" smtClean="0"/>
              <a:t>，配置</a:t>
            </a:r>
            <a:r>
              <a:rPr lang="en-US" altLang="zh-CN" dirty="0" smtClean="0"/>
              <a:t>CI</a:t>
            </a:r>
            <a:r>
              <a:rPr lang="zh-CN" altLang="en-US" dirty="0" smtClean="0"/>
              <a:t>持续集成，保证项目代码质量。</a:t>
            </a:r>
            <a:endParaRPr lang="en-US" altLang="zh-CN" dirty="0" smtClean="0"/>
          </a:p>
          <a:p>
            <a:pPr marL="342900" indent="-342900">
              <a:buAutoNum type="arabicPeriod"/>
            </a:pPr>
            <a:endParaRPr lang="en-US" altLang="zh-CN" dirty="0"/>
          </a:p>
          <a:p>
            <a:pPr marL="342900" indent="-342900">
              <a:buAutoNum type="arabicPeriod"/>
            </a:pPr>
            <a:r>
              <a:rPr lang="zh-CN" altLang="en-US" dirty="0" smtClean="0"/>
              <a:t>过程管理优良，完成进度最快。</a:t>
            </a:r>
            <a:endParaRPr lang="en-US" altLang="zh-CN" dirty="0">
              <a:solidFill>
                <a:srgbClr val="FF0000"/>
              </a:solidFill>
            </a:endParaRPr>
          </a:p>
        </p:txBody>
      </p:sp>
    </p:spTree>
    <p:extLst>
      <p:ext uri="{BB962C8B-B14F-4D97-AF65-F5344CB8AC3E}">
        <p14:creationId xmlns:p14="http://schemas.microsoft.com/office/powerpoint/2010/main" val="2257198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椭圆 21"/>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3339" y="1589193"/>
            <a:ext cx="6279832" cy="4326106"/>
          </a:xfrm>
          <a:prstGeom prst="rect">
            <a:avLst/>
          </a:prstGeom>
        </p:spPr>
      </p:pic>
      <p:sp>
        <p:nvSpPr>
          <p:cNvPr id="6" name="文本框 5"/>
          <p:cNvSpPr txBox="1"/>
          <p:nvPr/>
        </p:nvSpPr>
        <p:spPr>
          <a:xfrm>
            <a:off x="1226820" y="2598664"/>
            <a:ext cx="2989262" cy="2031325"/>
          </a:xfrm>
          <a:prstGeom prst="rect">
            <a:avLst/>
          </a:prstGeom>
          <a:noFill/>
        </p:spPr>
        <p:txBody>
          <a:bodyPr wrap="square" rtlCol="0">
            <a:spAutoFit/>
          </a:bodyPr>
          <a:lstStyle/>
          <a:p>
            <a:r>
              <a:rPr lang="zh-CN" altLang="en-US" dirty="0" smtClean="0"/>
              <a:t>第</a:t>
            </a:r>
            <a:r>
              <a:rPr lang="en-US" altLang="zh-CN" dirty="0" smtClean="0"/>
              <a:t>7</a:t>
            </a:r>
            <a:r>
              <a:rPr lang="zh-CN" altLang="en-US" dirty="0" smtClean="0"/>
              <a:t>关：</a:t>
            </a:r>
            <a:endParaRPr lang="en-US" altLang="zh-CN" dirty="0" smtClean="0"/>
          </a:p>
          <a:p>
            <a:r>
              <a:rPr lang="en-US" altLang="zh-CN" dirty="0"/>
              <a:t> </a:t>
            </a:r>
            <a:r>
              <a:rPr lang="en-US" altLang="zh-CN" dirty="0" smtClean="0"/>
              <a:t>     </a:t>
            </a:r>
            <a:r>
              <a:rPr lang="zh-CN" altLang="en-US" dirty="0" smtClean="0"/>
              <a:t>主要是拿取箱子通过激光，到达终点。</a:t>
            </a:r>
            <a:endParaRPr lang="en-US" altLang="zh-CN" dirty="0" smtClean="0"/>
          </a:p>
          <a:p>
            <a:r>
              <a:rPr lang="zh-CN" altLang="en-US" dirty="0" smtClean="0"/>
              <a:t>      比较好的解法是判断前面如果是墙，就左转，捡起箱子。这样就能到达终点了。硬编码估计得超过</a:t>
            </a:r>
            <a:r>
              <a:rPr lang="en-US" altLang="zh-CN" dirty="0" smtClean="0"/>
              <a:t>10</a:t>
            </a:r>
            <a:r>
              <a:rPr lang="zh-CN" altLang="en-US" dirty="0" smtClean="0"/>
              <a:t>行了。</a:t>
            </a:r>
            <a:endParaRPr lang="zh-CN" altLang="en-US" dirty="0"/>
          </a:p>
        </p:txBody>
      </p:sp>
      <p:sp>
        <p:nvSpPr>
          <p:cNvPr id="11" name="矩形 10"/>
          <p:cNvSpPr/>
          <p:nvPr/>
        </p:nvSpPr>
        <p:spPr>
          <a:xfrm>
            <a:off x="1344023" y="448348"/>
            <a:ext cx="1210588" cy="400110"/>
          </a:xfrm>
          <a:prstGeom prst="rect">
            <a:avLst/>
          </a:prstGeom>
        </p:spPr>
        <p:txBody>
          <a:bodyPr wrap="none">
            <a:spAutoFit/>
          </a:bodyPr>
          <a:lstStyle/>
          <a:p>
            <a:r>
              <a:rPr lang="zh-CN" altLang="en-US" sz="2000" b="1" dirty="0">
                <a:solidFill>
                  <a:schemeClr val="tx1">
                    <a:lumMod val="75000"/>
                    <a:lumOff val="25000"/>
                  </a:schemeClr>
                </a:solidFill>
              </a:rPr>
              <a:t>关卡</a:t>
            </a:r>
            <a:r>
              <a:rPr lang="zh-CN" altLang="en-US" sz="2000" b="1" dirty="0" smtClean="0">
                <a:solidFill>
                  <a:schemeClr val="tx1">
                    <a:lumMod val="75000"/>
                    <a:lumOff val="25000"/>
                  </a:schemeClr>
                </a:solidFill>
              </a:rPr>
              <a:t>设计</a:t>
            </a:r>
            <a:endParaRPr lang="zh-CN" altLang="en-US" sz="2000" b="1" dirty="0">
              <a:solidFill>
                <a:schemeClr val="tx1">
                  <a:lumMod val="75000"/>
                  <a:lumOff val="25000"/>
                </a:schemeClr>
              </a:solidFill>
            </a:endParaRPr>
          </a:p>
        </p:txBody>
      </p:sp>
      <p:sp>
        <p:nvSpPr>
          <p:cNvPr id="13" name="矩形 12"/>
          <p:cNvSpPr/>
          <p:nvPr/>
        </p:nvSpPr>
        <p:spPr>
          <a:xfrm>
            <a:off x="1344023" y="764961"/>
            <a:ext cx="748923" cy="261610"/>
          </a:xfrm>
          <a:prstGeom prst="rect">
            <a:avLst/>
          </a:prstGeom>
        </p:spPr>
        <p:txBody>
          <a:bodyPr wrap="none">
            <a:spAutoFit/>
          </a:bodyPr>
          <a:lstStyle/>
          <a:p>
            <a:r>
              <a:rPr lang="zh-CN" altLang="en-US" sz="1100" dirty="0" smtClean="0">
                <a:solidFill>
                  <a:schemeClr val="bg1">
                    <a:lumMod val="50000"/>
                  </a:schemeClr>
                </a:solidFill>
              </a:rPr>
              <a:t>项目亮点</a:t>
            </a:r>
            <a:endParaRPr lang="zh-CN" altLang="en-US" sz="1100" dirty="0">
              <a:solidFill>
                <a:schemeClr val="bg1">
                  <a:lumMod val="50000"/>
                </a:schemeClr>
              </a:solidFill>
            </a:endParaRPr>
          </a:p>
        </p:txBody>
      </p:sp>
    </p:spTree>
    <p:extLst>
      <p:ext uri="{BB962C8B-B14F-4D97-AF65-F5344CB8AC3E}">
        <p14:creationId xmlns:p14="http://schemas.microsoft.com/office/powerpoint/2010/main" val="23602931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椭圆 21"/>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919216" y="1381063"/>
            <a:ext cx="3768513" cy="369332"/>
          </a:xfrm>
          <a:prstGeom prst="rect">
            <a:avLst/>
          </a:prstGeom>
          <a:noFill/>
        </p:spPr>
        <p:txBody>
          <a:bodyPr wrap="square" rtlCol="0">
            <a:spAutoFit/>
          </a:bodyPr>
          <a:lstStyle/>
          <a:p>
            <a:r>
              <a:rPr lang="zh-CN" altLang="en-US" dirty="0" smtClean="0"/>
              <a:t>第</a:t>
            </a:r>
            <a:r>
              <a:rPr lang="en-US" altLang="zh-CN" dirty="0" smtClean="0"/>
              <a:t>7</a:t>
            </a:r>
            <a:r>
              <a:rPr lang="zh-CN" altLang="en-US" dirty="0" smtClean="0"/>
              <a:t>关的简便解法只需</a:t>
            </a:r>
            <a:r>
              <a:rPr lang="en-US" altLang="zh-CN" dirty="0"/>
              <a:t>8</a:t>
            </a:r>
            <a:r>
              <a:rPr lang="zh-CN" altLang="en-US" dirty="0" smtClean="0"/>
              <a:t>行</a:t>
            </a:r>
            <a:r>
              <a:rPr lang="zh-CN" altLang="en-US" dirty="0"/>
              <a:t>代码</a:t>
            </a:r>
            <a:endParaRPr lang="en-US" altLang="zh-CN" dirty="0" smtClean="0"/>
          </a:p>
        </p:txBody>
      </p:sp>
      <p:sp>
        <p:nvSpPr>
          <p:cNvPr id="11" name="矩形 10"/>
          <p:cNvSpPr/>
          <p:nvPr/>
        </p:nvSpPr>
        <p:spPr>
          <a:xfrm>
            <a:off x="1344023" y="448348"/>
            <a:ext cx="1210588" cy="400110"/>
          </a:xfrm>
          <a:prstGeom prst="rect">
            <a:avLst/>
          </a:prstGeom>
        </p:spPr>
        <p:txBody>
          <a:bodyPr wrap="none">
            <a:spAutoFit/>
          </a:bodyPr>
          <a:lstStyle/>
          <a:p>
            <a:r>
              <a:rPr lang="zh-CN" altLang="en-US" sz="2000" b="1" dirty="0">
                <a:solidFill>
                  <a:schemeClr val="tx1">
                    <a:lumMod val="75000"/>
                    <a:lumOff val="25000"/>
                  </a:schemeClr>
                </a:solidFill>
              </a:rPr>
              <a:t>关卡</a:t>
            </a:r>
            <a:r>
              <a:rPr lang="zh-CN" altLang="en-US" sz="2000" b="1" dirty="0" smtClean="0">
                <a:solidFill>
                  <a:schemeClr val="tx1">
                    <a:lumMod val="75000"/>
                    <a:lumOff val="25000"/>
                  </a:schemeClr>
                </a:solidFill>
              </a:rPr>
              <a:t>设计</a:t>
            </a:r>
            <a:endParaRPr lang="zh-CN" altLang="en-US" sz="2000" b="1" dirty="0">
              <a:solidFill>
                <a:schemeClr val="tx1">
                  <a:lumMod val="75000"/>
                  <a:lumOff val="25000"/>
                </a:schemeClr>
              </a:solidFill>
            </a:endParaRPr>
          </a:p>
        </p:txBody>
      </p:sp>
      <p:sp>
        <p:nvSpPr>
          <p:cNvPr id="13" name="矩形 12"/>
          <p:cNvSpPr/>
          <p:nvPr/>
        </p:nvSpPr>
        <p:spPr>
          <a:xfrm>
            <a:off x="1344023" y="764961"/>
            <a:ext cx="748923" cy="261610"/>
          </a:xfrm>
          <a:prstGeom prst="rect">
            <a:avLst/>
          </a:prstGeom>
        </p:spPr>
        <p:txBody>
          <a:bodyPr wrap="none">
            <a:spAutoFit/>
          </a:bodyPr>
          <a:lstStyle/>
          <a:p>
            <a:r>
              <a:rPr lang="zh-CN" altLang="en-US" sz="1100" dirty="0" smtClean="0">
                <a:solidFill>
                  <a:schemeClr val="bg1">
                    <a:lumMod val="50000"/>
                  </a:schemeClr>
                </a:solidFill>
              </a:rPr>
              <a:t>项目亮点</a:t>
            </a:r>
            <a:endParaRPr lang="zh-CN" altLang="en-US" sz="1100" dirty="0">
              <a:solidFill>
                <a:schemeClr val="bg1">
                  <a:lumMod val="50000"/>
                </a:schemeClr>
              </a:solidFill>
            </a:endParaRPr>
          </a:p>
        </p:txBody>
      </p:sp>
      <p:pic>
        <p:nvPicPr>
          <p:cNvPr id="4098" name="Picture 2" descr="E:\qq\1367449448\FileRecv\游戏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0086" y="1921734"/>
            <a:ext cx="8992447" cy="4606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9116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椭圆 21"/>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344023" y="448348"/>
            <a:ext cx="1210588" cy="400110"/>
          </a:xfrm>
          <a:prstGeom prst="rect">
            <a:avLst/>
          </a:prstGeom>
        </p:spPr>
        <p:txBody>
          <a:bodyPr wrap="none">
            <a:spAutoFit/>
          </a:bodyPr>
          <a:lstStyle/>
          <a:p>
            <a:r>
              <a:rPr lang="zh-CN" altLang="en-US" sz="2000" b="1" dirty="0">
                <a:solidFill>
                  <a:schemeClr val="tx1">
                    <a:lumMod val="75000"/>
                    <a:lumOff val="25000"/>
                  </a:schemeClr>
                </a:solidFill>
              </a:rPr>
              <a:t>关卡</a:t>
            </a:r>
            <a:r>
              <a:rPr lang="zh-CN" altLang="en-US" sz="2000" b="1" dirty="0" smtClean="0">
                <a:solidFill>
                  <a:schemeClr val="tx1">
                    <a:lumMod val="75000"/>
                    <a:lumOff val="25000"/>
                  </a:schemeClr>
                </a:solidFill>
              </a:rPr>
              <a:t>设计</a:t>
            </a:r>
            <a:endParaRPr lang="zh-CN" altLang="en-US" sz="2000" b="1" dirty="0">
              <a:solidFill>
                <a:schemeClr val="tx1">
                  <a:lumMod val="75000"/>
                  <a:lumOff val="25000"/>
                </a:schemeClr>
              </a:solidFill>
            </a:endParaRPr>
          </a:p>
        </p:txBody>
      </p:sp>
      <p:sp>
        <p:nvSpPr>
          <p:cNvPr id="13" name="矩形 12"/>
          <p:cNvSpPr/>
          <p:nvPr/>
        </p:nvSpPr>
        <p:spPr>
          <a:xfrm>
            <a:off x="1344023" y="764961"/>
            <a:ext cx="748923" cy="261610"/>
          </a:xfrm>
          <a:prstGeom prst="rect">
            <a:avLst/>
          </a:prstGeom>
        </p:spPr>
        <p:txBody>
          <a:bodyPr wrap="none">
            <a:spAutoFit/>
          </a:bodyPr>
          <a:lstStyle/>
          <a:p>
            <a:r>
              <a:rPr lang="zh-CN" altLang="en-US" sz="1100" dirty="0" smtClean="0">
                <a:solidFill>
                  <a:schemeClr val="bg1">
                    <a:lumMod val="50000"/>
                  </a:schemeClr>
                </a:solidFill>
              </a:rPr>
              <a:t>项目亮点</a:t>
            </a:r>
            <a:endParaRPr lang="zh-CN" altLang="en-US" sz="1100" dirty="0">
              <a:solidFill>
                <a:schemeClr val="bg1">
                  <a:lumMod val="50000"/>
                </a:schemeClr>
              </a:solidFill>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288" y="1643804"/>
            <a:ext cx="6088380" cy="4196844"/>
          </a:xfrm>
          <a:prstGeom prst="rect">
            <a:avLst/>
          </a:prstGeom>
        </p:spPr>
      </p:pic>
      <p:sp>
        <p:nvSpPr>
          <p:cNvPr id="9" name="文本框 10"/>
          <p:cNvSpPr txBox="1"/>
          <p:nvPr/>
        </p:nvSpPr>
        <p:spPr>
          <a:xfrm>
            <a:off x="1131569" y="2083223"/>
            <a:ext cx="3161030" cy="2585323"/>
          </a:xfrm>
          <a:prstGeom prst="rect">
            <a:avLst/>
          </a:prstGeom>
          <a:noFill/>
        </p:spPr>
        <p:txBody>
          <a:bodyPr wrap="square" rtlCol="0">
            <a:spAutoFit/>
          </a:bodyPr>
          <a:lstStyle/>
          <a:p>
            <a:r>
              <a:rPr lang="zh-CN" altLang="en-US" dirty="0" smtClean="0"/>
              <a:t>第</a:t>
            </a:r>
            <a:r>
              <a:rPr lang="en-US" altLang="zh-CN" dirty="0" smtClean="0"/>
              <a:t>9</a:t>
            </a:r>
            <a:r>
              <a:rPr lang="zh-CN" altLang="en-US" dirty="0" smtClean="0"/>
              <a:t>关</a:t>
            </a:r>
            <a:endParaRPr lang="en-US" altLang="zh-CN" dirty="0" smtClean="0"/>
          </a:p>
          <a:p>
            <a:r>
              <a:rPr lang="zh-CN" altLang="en-US" dirty="0" smtClean="0"/>
              <a:t>       基于前几关的思路，比较好的解法在第八关的基础上进行修改，判断如何捡起箱子并放下箱子。虽然这里看起来和第八关无任何联系，但是这里其实是设计好的，较好的解法只需</a:t>
            </a:r>
            <a:r>
              <a:rPr lang="en-US" altLang="zh-CN" dirty="0" smtClean="0"/>
              <a:t>9</a:t>
            </a:r>
            <a:r>
              <a:rPr lang="zh-CN" altLang="en-US" dirty="0" smtClean="0"/>
              <a:t>步，硬编码实现最少</a:t>
            </a:r>
            <a:r>
              <a:rPr lang="en-US" altLang="zh-CN" dirty="0" smtClean="0"/>
              <a:t>20</a:t>
            </a:r>
            <a:r>
              <a:rPr lang="zh-CN" altLang="en-US" dirty="0" smtClean="0"/>
              <a:t>行，考验小朋友的编程能力。</a:t>
            </a:r>
            <a:endParaRPr lang="zh-CN" altLang="en-US" dirty="0"/>
          </a:p>
        </p:txBody>
      </p:sp>
    </p:spTree>
    <p:extLst>
      <p:ext uri="{BB962C8B-B14F-4D97-AF65-F5344CB8AC3E}">
        <p14:creationId xmlns:p14="http://schemas.microsoft.com/office/powerpoint/2010/main" val="22944835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椭圆 21"/>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071616" y="1304863"/>
            <a:ext cx="3768513" cy="369332"/>
          </a:xfrm>
          <a:prstGeom prst="rect">
            <a:avLst/>
          </a:prstGeom>
          <a:noFill/>
        </p:spPr>
        <p:txBody>
          <a:bodyPr wrap="square" rtlCol="0">
            <a:spAutoFit/>
          </a:bodyPr>
          <a:lstStyle/>
          <a:p>
            <a:r>
              <a:rPr lang="zh-CN" altLang="en-US" dirty="0" smtClean="0"/>
              <a:t>第</a:t>
            </a:r>
            <a:r>
              <a:rPr lang="en-US" altLang="zh-CN" dirty="0"/>
              <a:t>9</a:t>
            </a:r>
            <a:r>
              <a:rPr lang="zh-CN" altLang="en-US" dirty="0" smtClean="0"/>
              <a:t>关的简便解法只需</a:t>
            </a:r>
            <a:r>
              <a:rPr lang="en-US" altLang="zh-CN" dirty="0" smtClean="0"/>
              <a:t>13</a:t>
            </a:r>
            <a:r>
              <a:rPr lang="zh-CN" altLang="en-US" dirty="0" smtClean="0"/>
              <a:t>行</a:t>
            </a:r>
            <a:r>
              <a:rPr lang="zh-CN" altLang="en-US" dirty="0"/>
              <a:t>代码</a:t>
            </a:r>
            <a:endParaRPr lang="en-US" altLang="zh-CN" dirty="0" smtClean="0"/>
          </a:p>
        </p:txBody>
      </p:sp>
      <p:sp>
        <p:nvSpPr>
          <p:cNvPr id="11" name="矩形 10"/>
          <p:cNvSpPr/>
          <p:nvPr/>
        </p:nvSpPr>
        <p:spPr>
          <a:xfrm>
            <a:off x="1344023" y="448348"/>
            <a:ext cx="1210588" cy="400110"/>
          </a:xfrm>
          <a:prstGeom prst="rect">
            <a:avLst/>
          </a:prstGeom>
        </p:spPr>
        <p:txBody>
          <a:bodyPr wrap="none">
            <a:spAutoFit/>
          </a:bodyPr>
          <a:lstStyle/>
          <a:p>
            <a:r>
              <a:rPr lang="zh-CN" altLang="en-US" sz="2000" b="1" dirty="0">
                <a:solidFill>
                  <a:schemeClr val="tx1">
                    <a:lumMod val="75000"/>
                    <a:lumOff val="25000"/>
                  </a:schemeClr>
                </a:solidFill>
              </a:rPr>
              <a:t>关卡</a:t>
            </a:r>
            <a:r>
              <a:rPr lang="zh-CN" altLang="en-US" sz="2000" b="1" dirty="0" smtClean="0">
                <a:solidFill>
                  <a:schemeClr val="tx1">
                    <a:lumMod val="75000"/>
                    <a:lumOff val="25000"/>
                  </a:schemeClr>
                </a:solidFill>
              </a:rPr>
              <a:t>设计</a:t>
            </a:r>
            <a:endParaRPr lang="zh-CN" altLang="en-US" sz="2000" b="1" dirty="0">
              <a:solidFill>
                <a:schemeClr val="tx1">
                  <a:lumMod val="75000"/>
                  <a:lumOff val="25000"/>
                </a:schemeClr>
              </a:solidFill>
            </a:endParaRPr>
          </a:p>
        </p:txBody>
      </p:sp>
      <p:sp>
        <p:nvSpPr>
          <p:cNvPr id="13" name="矩形 12"/>
          <p:cNvSpPr/>
          <p:nvPr/>
        </p:nvSpPr>
        <p:spPr>
          <a:xfrm>
            <a:off x="1344023" y="764961"/>
            <a:ext cx="748923" cy="261610"/>
          </a:xfrm>
          <a:prstGeom prst="rect">
            <a:avLst/>
          </a:prstGeom>
        </p:spPr>
        <p:txBody>
          <a:bodyPr wrap="none">
            <a:spAutoFit/>
          </a:bodyPr>
          <a:lstStyle/>
          <a:p>
            <a:r>
              <a:rPr lang="zh-CN" altLang="en-US" sz="1100" dirty="0" smtClean="0">
                <a:solidFill>
                  <a:schemeClr val="bg1">
                    <a:lumMod val="50000"/>
                  </a:schemeClr>
                </a:solidFill>
              </a:rPr>
              <a:t>项目亮点</a:t>
            </a:r>
            <a:endParaRPr lang="zh-CN" altLang="en-US" sz="1100" dirty="0">
              <a:solidFill>
                <a:schemeClr val="bg1">
                  <a:lumMod val="50000"/>
                </a:schemeClr>
              </a:solidFill>
            </a:endParaRPr>
          </a:p>
        </p:txBody>
      </p:sp>
      <p:pic>
        <p:nvPicPr>
          <p:cNvPr id="5122" name="Picture 2" descr="E:\qq\1367449448\FileRecv\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2946" y="1888066"/>
            <a:ext cx="8162379" cy="4300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7232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椭圆 21"/>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0798" y="1639994"/>
            <a:ext cx="6215327" cy="4290302"/>
          </a:xfrm>
          <a:prstGeom prst="rect">
            <a:avLst/>
          </a:prstGeom>
        </p:spPr>
      </p:pic>
      <p:sp>
        <p:nvSpPr>
          <p:cNvPr id="11" name="文本框 10"/>
          <p:cNvSpPr txBox="1"/>
          <p:nvPr/>
        </p:nvSpPr>
        <p:spPr>
          <a:xfrm>
            <a:off x="1073935" y="3014557"/>
            <a:ext cx="3421865" cy="1200329"/>
          </a:xfrm>
          <a:prstGeom prst="rect">
            <a:avLst/>
          </a:prstGeom>
          <a:noFill/>
        </p:spPr>
        <p:txBody>
          <a:bodyPr wrap="square" rtlCol="0">
            <a:spAutoFit/>
          </a:bodyPr>
          <a:lstStyle/>
          <a:p>
            <a:r>
              <a:rPr lang="zh-CN" altLang="en-US" dirty="0" smtClean="0"/>
              <a:t>第</a:t>
            </a:r>
            <a:r>
              <a:rPr lang="en-US" altLang="zh-CN" dirty="0" smtClean="0"/>
              <a:t>10</a:t>
            </a:r>
            <a:r>
              <a:rPr lang="zh-CN" altLang="en-US" dirty="0" smtClean="0"/>
              <a:t>关：</a:t>
            </a:r>
            <a:endParaRPr lang="en-US" altLang="zh-CN" dirty="0" smtClean="0"/>
          </a:p>
          <a:p>
            <a:r>
              <a:rPr lang="zh-CN" altLang="en-US" dirty="0" smtClean="0"/>
              <a:t>       彩蛋设计，在闯关模式的最后一关，我们设计了一个彩蛋整体图案是</a:t>
            </a:r>
            <a:r>
              <a:rPr lang="en-US" altLang="zh-CN" dirty="0" smtClean="0"/>
              <a:t>10</a:t>
            </a:r>
            <a:r>
              <a:rPr lang="zh-CN" altLang="en-US" dirty="0" smtClean="0"/>
              <a:t>，通关过程简单。</a:t>
            </a:r>
            <a:endParaRPr lang="zh-CN" altLang="en-US" dirty="0"/>
          </a:p>
        </p:txBody>
      </p:sp>
      <p:sp>
        <p:nvSpPr>
          <p:cNvPr id="13" name="矩形 12"/>
          <p:cNvSpPr/>
          <p:nvPr/>
        </p:nvSpPr>
        <p:spPr>
          <a:xfrm>
            <a:off x="1344023" y="448348"/>
            <a:ext cx="1210588" cy="400110"/>
          </a:xfrm>
          <a:prstGeom prst="rect">
            <a:avLst/>
          </a:prstGeom>
        </p:spPr>
        <p:txBody>
          <a:bodyPr wrap="none">
            <a:spAutoFit/>
          </a:bodyPr>
          <a:lstStyle/>
          <a:p>
            <a:r>
              <a:rPr lang="zh-CN" altLang="en-US" sz="2000" b="1" dirty="0">
                <a:solidFill>
                  <a:schemeClr val="tx1">
                    <a:lumMod val="75000"/>
                    <a:lumOff val="25000"/>
                  </a:schemeClr>
                </a:solidFill>
              </a:rPr>
              <a:t>关卡</a:t>
            </a:r>
            <a:r>
              <a:rPr lang="zh-CN" altLang="en-US" sz="2000" b="1" dirty="0" smtClean="0">
                <a:solidFill>
                  <a:schemeClr val="tx1">
                    <a:lumMod val="75000"/>
                    <a:lumOff val="25000"/>
                  </a:schemeClr>
                </a:solidFill>
              </a:rPr>
              <a:t>设计</a:t>
            </a:r>
            <a:endParaRPr lang="zh-CN" altLang="en-US" sz="2000" b="1" dirty="0">
              <a:solidFill>
                <a:schemeClr val="tx1">
                  <a:lumMod val="75000"/>
                  <a:lumOff val="25000"/>
                </a:schemeClr>
              </a:solidFill>
            </a:endParaRPr>
          </a:p>
        </p:txBody>
      </p:sp>
      <p:sp>
        <p:nvSpPr>
          <p:cNvPr id="14" name="矩形 13"/>
          <p:cNvSpPr/>
          <p:nvPr/>
        </p:nvSpPr>
        <p:spPr>
          <a:xfrm>
            <a:off x="1344023" y="764961"/>
            <a:ext cx="748923" cy="261610"/>
          </a:xfrm>
          <a:prstGeom prst="rect">
            <a:avLst/>
          </a:prstGeom>
        </p:spPr>
        <p:txBody>
          <a:bodyPr wrap="none">
            <a:spAutoFit/>
          </a:bodyPr>
          <a:lstStyle/>
          <a:p>
            <a:r>
              <a:rPr lang="zh-CN" altLang="en-US" sz="1100" dirty="0" smtClean="0">
                <a:solidFill>
                  <a:schemeClr val="bg1">
                    <a:lumMod val="50000"/>
                  </a:schemeClr>
                </a:solidFill>
              </a:rPr>
              <a:t>项目亮点</a:t>
            </a:r>
            <a:endParaRPr lang="zh-CN" altLang="en-US" sz="1100" dirty="0">
              <a:solidFill>
                <a:schemeClr val="bg1">
                  <a:lumMod val="50000"/>
                </a:schemeClr>
              </a:solidFill>
            </a:endParaRPr>
          </a:p>
        </p:txBody>
      </p:sp>
    </p:spTree>
    <p:extLst>
      <p:ext uri="{BB962C8B-B14F-4D97-AF65-F5344CB8AC3E}">
        <p14:creationId xmlns:p14="http://schemas.microsoft.com/office/powerpoint/2010/main" val="39341009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椭圆 21"/>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226820" y="1423336"/>
            <a:ext cx="9685927" cy="1754326"/>
          </a:xfrm>
          <a:prstGeom prst="rect">
            <a:avLst/>
          </a:prstGeom>
          <a:noFill/>
        </p:spPr>
        <p:txBody>
          <a:bodyPr wrap="square" rtlCol="0">
            <a:spAutoFit/>
          </a:bodyPr>
          <a:lstStyle/>
          <a:p>
            <a:r>
              <a:rPr lang="zh-CN" altLang="en-US" dirty="0" smtClean="0"/>
              <a:t>在项目用例全部完成之后，我们还对项目进行了</a:t>
            </a:r>
            <a:r>
              <a:rPr lang="zh-CN" altLang="en-US" b="1" dirty="0" smtClean="0"/>
              <a:t>安全性考量</a:t>
            </a:r>
            <a:r>
              <a:rPr lang="zh-CN" altLang="en-US" dirty="0" smtClean="0"/>
              <a:t>。</a:t>
            </a:r>
            <a:endParaRPr lang="en-US" altLang="zh-CN" dirty="0" smtClean="0"/>
          </a:p>
          <a:p>
            <a:endParaRPr lang="en-US" altLang="zh-CN" dirty="0"/>
          </a:p>
          <a:p>
            <a:r>
              <a:rPr lang="zh-CN" altLang="en-US" dirty="0" smtClean="0"/>
              <a:t>我们认为直接使用</a:t>
            </a:r>
            <a:r>
              <a:rPr lang="en-US" altLang="zh-CN" dirty="0" smtClean="0"/>
              <a:t>MD5</a:t>
            </a:r>
            <a:r>
              <a:rPr lang="zh-CN" altLang="en-US" dirty="0" smtClean="0"/>
              <a:t>加密存储密码仍然是不安全的，我们应该对其进行</a:t>
            </a:r>
            <a:r>
              <a:rPr lang="zh-CN" altLang="en-US" b="1" dirty="0" smtClean="0"/>
              <a:t>加盐之后再加密存储</a:t>
            </a:r>
            <a:r>
              <a:rPr lang="zh-CN" altLang="en-US" dirty="0" smtClean="0"/>
              <a:t>，加盐包括了</a:t>
            </a:r>
            <a:r>
              <a:rPr lang="zh-CN" altLang="en-US" b="1" dirty="0" smtClean="0"/>
              <a:t>添加静态盐和动态盐</a:t>
            </a:r>
            <a:r>
              <a:rPr lang="zh-CN" altLang="en-US" dirty="0" smtClean="0"/>
              <a:t>两种混合加入。</a:t>
            </a:r>
            <a:endParaRPr lang="en-US" altLang="zh-CN" dirty="0" smtClean="0"/>
          </a:p>
          <a:p>
            <a:endParaRPr lang="en-US" altLang="zh-CN" dirty="0"/>
          </a:p>
          <a:p>
            <a:r>
              <a:rPr lang="zh-CN" altLang="en-US" dirty="0" smtClean="0"/>
              <a:t>我们采用“卓越创客</a:t>
            </a:r>
            <a:r>
              <a:rPr lang="en-US" altLang="zh-CN" dirty="0" smtClean="0"/>
              <a:t>{{</a:t>
            </a:r>
            <a:r>
              <a:rPr lang="zh-CN" altLang="en-US" dirty="0" smtClean="0"/>
              <a:t>用户名</a:t>
            </a:r>
            <a:r>
              <a:rPr lang="en-US" altLang="zh-CN" dirty="0" smtClean="0"/>
              <a:t>}}</a:t>
            </a:r>
            <a:r>
              <a:rPr lang="zh-CN" altLang="en-US" dirty="0" smtClean="0"/>
              <a:t>密码明文”的方式对用户的密码进行加密存储。</a:t>
            </a:r>
            <a:endParaRPr lang="zh-CN" altLang="en-US" dirty="0"/>
          </a:p>
        </p:txBody>
      </p:sp>
      <p:sp>
        <p:nvSpPr>
          <p:cNvPr id="13" name="矩形 12"/>
          <p:cNvSpPr/>
          <p:nvPr/>
        </p:nvSpPr>
        <p:spPr>
          <a:xfrm>
            <a:off x="1344023" y="448348"/>
            <a:ext cx="1467068" cy="400110"/>
          </a:xfrm>
          <a:prstGeom prst="rect">
            <a:avLst/>
          </a:prstGeom>
        </p:spPr>
        <p:txBody>
          <a:bodyPr wrap="none">
            <a:spAutoFit/>
          </a:bodyPr>
          <a:lstStyle/>
          <a:p>
            <a:r>
              <a:rPr lang="zh-CN" altLang="en-US" sz="2000" b="1" dirty="0" smtClean="0">
                <a:solidFill>
                  <a:schemeClr val="tx1">
                    <a:lumMod val="75000"/>
                    <a:lumOff val="25000"/>
                  </a:schemeClr>
                </a:solidFill>
              </a:rPr>
              <a:t>安全性考量</a:t>
            </a:r>
            <a:endParaRPr lang="zh-CN" altLang="en-US" sz="2000" b="1" dirty="0">
              <a:solidFill>
                <a:schemeClr val="tx1">
                  <a:lumMod val="75000"/>
                  <a:lumOff val="25000"/>
                </a:schemeClr>
              </a:solidFill>
            </a:endParaRPr>
          </a:p>
        </p:txBody>
      </p:sp>
      <p:sp>
        <p:nvSpPr>
          <p:cNvPr id="14" name="矩形 13"/>
          <p:cNvSpPr/>
          <p:nvPr/>
        </p:nvSpPr>
        <p:spPr>
          <a:xfrm>
            <a:off x="1344023" y="764961"/>
            <a:ext cx="748923" cy="261610"/>
          </a:xfrm>
          <a:prstGeom prst="rect">
            <a:avLst/>
          </a:prstGeom>
        </p:spPr>
        <p:txBody>
          <a:bodyPr wrap="none">
            <a:spAutoFit/>
          </a:bodyPr>
          <a:lstStyle/>
          <a:p>
            <a:r>
              <a:rPr lang="zh-CN" altLang="en-US" sz="1100" dirty="0" smtClean="0">
                <a:solidFill>
                  <a:schemeClr val="bg1">
                    <a:lumMod val="50000"/>
                  </a:schemeClr>
                </a:solidFill>
              </a:rPr>
              <a:t>项目亮点</a:t>
            </a:r>
            <a:endParaRPr lang="zh-CN" altLang="en-US" sz="1100" dirty="0">
              <a:solidFill>
                <a:schemeClr val="bg1">
                  <a:lumMod val="50000"/>
                </a:schemeClr>
              </a:solidFill>
            </a:endParaRPr>
          </a:p>
        </p:txBody>
      </p:sp>
    </p:spTree>
    <p:extLst>
      <p:ext uri="{BB962C8B-B14F-4D97-AF65-F5344CB8AC3E}">
        <p14:creationId xmlns:p14="http://schemas.microsoft.com/office/powerpoint/2010/main" val="1268441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1615440" y="2057400"/>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3276495" y="3718455"/>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MH_Others_1"/>
          <p:cNvSpPr txBox="1"/>
          <p:nvPr>
            <p:custDataLst>
              <p:tags r:id="rId1"/>
            </p:custDataLst>
          </p:nvPr>
        </p:nvSpPr>
        <p:spPr>
          <a:xfrm>
            <a:off x="864526" y="2860251"/>
            <a:ext cx="3955467" cy="847938"/>
          </a:xfrm>
          <a:prstGeom prst="rect">
            <a:avLst/>
          </a:prstGeom>
          <a:noFill/>
        </p:spPr>
        <p:txBody>
          <a:bodyPr wrap="square" rtlCol="0">
            <a:noAutofit/>
          </a:bodyPr>
          <a:lstStyle/>
          <a:p>
            <a:pPr algn="ctr"/>
            <a:r>
              <a:rPr lang="en-US" altLang="zh-CN" sz="4400" dirty="0" smtClean="0">
                <a:solidFill>
                  <a:schemeClr val="bg1"/>
                </a:solidFill>
                <a:effectLst>
                  <a:outerShdw blurRad="38100" dist="38100" dir="2700000" algn="tl">
                    <a:srgbClr val="000000">
                      <a:alpha val="43137"/>
                    </a:srgbClr>
                  </a:outerShdw>
                </a:effectLst>
                <a:latin typeface="+mj-lt"/>
                <a:cs typeface="Arial" pitchFamily="34" charset="0"/>
              </a:rPr>
              <a:t>PART </a:t>
            </a:r>
            <a:r>
              <a:rPr lang="en-US" altLang="zh-CN" sz="4400" dirty="0">
                <a:solidFill>
                  <a:schemeClr val="bg1"/>
                </a:solidFill>
                <a:effectLst>
                  <a:outerShdw blurRad="38100" dist="38100" dir="2700000" algn="tl">
                    <a:srgbClr val="000000">
                      <a:alpha val="43137"/>
                    </a:srgbClr>
                  </a:outerShdw>
                </a:effectLst>
                <a:latin typeface="+mj-lt"/>
                <a:cs typeface="Arial" pitchFamily="34" charset="0"/>
              </a:rPr>
              <a:t>3</a:t>
            </a:r>
            <a:endParaRPr lang="zh-CN" altLang="en-US" sz="4400" dirty="0">
              <a:solidFill>
                <a:schemeClr val="bg1"/>
              </a:solidFill>
              <a:effectLst>
                <a:outerShdw blurRad="38100" dist="38100" dir="2700000" algn="tl">
                  <a:srgbClr val="000000">
                    <a:alpha val="43137"/>
                  </a:srgbClr>
                </a:outerShdw>
              </a:effectLst>
              <a:latin typeface="+mj-lt"/>
              <a:cs typeface="Arial" pitchFamily="34" charset="0"/>
            </a:endParaRPr>
          </a:p>
        </p:txBody>
      </p:sp>
      <p:sp>
        <p:nvSpPr>
          <p:cNvPr id="8" name="文本框 7"/>
          <p:cNvSpPr txBox="1"/>
          <p:nvPr/>
        </p:nvSpPr>
        <p:spPr>
          <a:xfrm>
            <a:off x="4819993" y="3625083"/>
            <a:ext cx="5884360" cy="954107"/>
          </a:xfrm>
          <a:prstGeom prst="rect">
            <a:avLst/>
          </a:prstGeom>
          <a:noFill/>
        </p:spPr>
        <p:txBody>
          <a:bodyPr wrap="square" rtlCol="0">
            <a:spAutoFit/>
          </a:bodyPr>
          <a:lstStyle/>
          <a:p>
            <a:r>
              <a:rPr lang="zh-CN" altLang="en-US" sz="1400" dirty="0" smtClean="0"/>
              <a:t>为了保证项目的质量，我们在开发过程中进行了多种测试工作：包括</a:t>
            </a:r>
            <a:r>
              <a:rPr lang="zh-CN" altLang="en-US" sz="1400" dirty="0"/>
              <a:t>前后台单元测试，接口测试，</a:t>
            </a:r>
            <a:r>
              <a:rPr lang="zh-CN" altLang="en-US" sz="1400" dirty="0" smtClean="0"/>
              <a:t>功能测试。除了测试，我们还做了良好的文档管理，实践了多种软件工程方法与工具，前期调研用户故事、工作流、脑图等也做得很完备。</a:t>
            </a:r>
            <a:endParaRPr lang="zh-CN" altLang="en-US" sz="1400" dirty="0"/>
          </a:p>
        </p:txBody>
      </p:sp>
      <p:sp>
        <p:nvSpPr>
          <p:cNvPr id="2" name="矩形 1"/>
          <p:cNvSpPr/>
          <p:nvPr/>
        </p:nvSpPr>
        <p:spPr>
          <a:xfrm>
            <a:off x="4819993" y="3006648"/>
            <a:ext cx="1620957" cy="523220"/>
          </a:xfrm>
          <a:prstGeom prst="rect">
            <a:avLst/>
          </a:prstGeom>
        </p:spPr>
        <p:txBody>
          <a:bodyPr wrap="none">
            <a:spAutoFit/>
          </a:bodyPr>
          <a:lstStyle/>
          <a:p>
            <a:r>
              <a:rPr lang="zh-CN" altLang="en-US" sz="2800" dirty="0" smtClean="0">
                <a:latin typeface="微软雅黑" pitchFamily="34" charset="-122"/>
                <a:ea typeface="微软雅黑" pitchFamily="34" charset="-122"/>
              </a:rPr>
              <a:t>过程管理</a:t>
            </a:r>
            <a:endParaRPr lang="zh-CN" altLang="en-US" sz="2800" dirty="0">
              <a:latin typeface="微软雅黑" pitchFamily="34" charset="-122"/>
              <a:ea typeface="微软雅黑" pitchFamily="34" charset="-122"/>
            </a:endParaRPr>
          </a:p>
        </p:txBody>
      </p:sp>
    </p:spTree>
    <p:extLst>
      <p:ext uri="{BB962C8B-B14F-4D97-AF65-F5344CB8AC3E}">
        <p14:creationId xmlns:p14="http://schemas.microsoft.com/office/powerpoint/2010/main" val="38125727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椭圆 21"/>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344023" y="448348"/>
            <a:ext cx="2877711" cy="400110"/>
          </a:xfrm>
          <a:prstGeom prst="rect">
            <a:avLst/>
          </a:prstGeom>
        </p:spPr>
        <p:txBody>
          <a:bodyPr wrap="none">
            <a:spAutoFit/>
          </a:bodyPr>
          <a:lstStyle/>
          <a:p>
            <a:r>
              <a:rPr lang="zh-CN" altLang="en-US" sz="2000" b="1" dirty="0" smtClean="0">
                <a:solidFill>
                  <a:schemeClr val="tx1">
                    <a:lumMod val="75000"/>
                    <a:lumOff val="25000"/>
                  </a:schemeClr>
                </a:solidFill>
              </a:rPr>
              <a:t>前期调研</a:t>
            </a:r>
            <a:r>
              <a:rPr lang="en-US" altLang="zh-CN" sz="2000" b="1" dirty="0" smtClean="0">
                <a:solidFill>
                  <a:schemeClr val="tx1">
                    <a:lumMod val="75000"/>
                    <a:lumOff val="25000"/>
                  </a:schemeClr>
                </a:solidFill>
              </a:rPr>
              <a:t>-</a:t>
            </a:r>
            <a:r>
              <a:rPr lang="zh-CN" altLang="en-US" sz="2000" b="1" dirty="0" smtClean="0">
                <a:solidFill>
                  <a:schemeClr val="tx1">
                    <a:lumMod val="75000"/>
                    <a:lumOff val="25000"/>
                  </a:schemeClr>
                </a:solidFill>
              </a:rPr>
              <a:t>需求分析过程</a:t>
            </a:r>
            <a:endParaRPr lang="zh-CN" altLang="en-US" sz="2000" b="1" dirty="0">
              <a:solidFill>
                <a:schemeClr val="tx1">
                  <a:lumMod val="75000"/>
                  <a:lumOff val="25000"/>
                </a:schemeClr>
              </a:solidFill>
            </a:endParaRPr>
          </a:p>
        </p:txBody>
      </p:sp>
      <p:sp>
        <p:nvSpPr>
          <p:cNvPr id="14" name="矩形 13"/>
          <p:cNvSpPr/>
          <p:nvPr/>
        </p:nvSpPr>
        <p:spPr>
          <a:xfrm>
            <a:off x="1344023" y="764961"/>
            <a:ext cx="748923" cy="261610"/>
          </a:xfrm>
          <a:prstGeom prst="rect">
            <a:avLst/>
          </a:prstGeom>
        </p:spPr>
        <p:txBody>
          <a:bodyPr wrap="none">
            <a:spAutoFit/>
          </a:bodyPr>
          <a:lstStyle/>
          <a:p>
            <a:r>
              <a:rPr lang="zh-CN" altLang="en-US" sz="1100" dirty="0" smtClean="0">
                <a:solidFill>
                  <a:schemeClr val="bg1">
                    <a:lumMod val="50000"/>
                  </a:schemeClr>
                </a:solidFill>
              </a:rPr>
              <a:t>过程管理</a:t>
            </a:r>
            <a:endParaRPr lang="zh-CN" altLang="en-US" sz="1100" dirty="0">
              <a:solidFill>
                <a:schemeClr val="bg1">
                  <a:lumMod val="50000"/>
                </a:schemeClr>
              </a:solidFill>
            </a:endParaRPr>
          </a:p>
        </p:txBody>
      </p:sp>
      <p:sp>
        <p:nvSpPr>
          <p:cNvPr id="2" name="文本框 1"/>
          <p:cNvSpPr txBox="1"/>
          <p:nvPr/>
        </p:nvSpPr>
        <p:spPr>
          <a:xfrm>
            <a:off x="434235" y="1257301"/>
            <a:ext cx="11087205" cy="1015663"/>
          </a:xfrm>
          <a:prstGeom prst="rect">
            <a:avLst/>
          </a:prstGeom>
          <a:noFill/>
        </p:spPr>
        <p:txBody>
          <a:bodyPr wrap="square" rtlCol="0">
            <a:spAutoFit/>
          </a:bodyPr>
          <a:lstStyle/>
          <a:p>
            <a:r>
              <a:rPr lang="zh-CN" altLang="en-US" sz="2000" dirty="0" smtClean="0"/>
              <a:t>        我们在与客户进行了交流了之后，使用思维导图、用户故事等多种方式对需求进行梳理。其中最重要的游戏环节客户要求并不明确，我们参考了</a:t>
            </a:r>
            <a:r>
              <a:rPr lang="en-US" altLang="zh-CN" sz="2000" dirty="0" smtClean="0"/>
              <a:t>Code Monkey</a:t>
            </a:r>
            <a:r>
              <a:rPr lang="zh-CN" altLang="en-US" sz="2000" dirty="0" smtClean="0"/>
              <a:t>、魔塔、人类一败涂地等游戏，对游戏进行了设计，决定将游戏定义为一款</a:t>
            </a:r>
            <a:r>
              <a:rPr lang="en-US" altLang="zh-CN" sz="2000" dirty="0" smtClean="0"/>
              <a:t>3D</a:t>
            </a:r>
            <a:r>
              <a:rPr lang="zh-CN" altLang="en-US" sz="2000" dirty="0" smtClean="0"/>
              <a:t>密室逃脱类游戏。</a:t>
            </a:r>
            <a:endParaRPr lang="zh-CN" altLang="en-US" sz="2000"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35" y="2681807"/>
            <a:ext cx="4733733" cy="3111164"/>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1680" y="2562686"/>
            <a:ext cx="5949603" cy="3349406"/>
          </a:xfrm>
          <a:prstGeom prst="rect">
            <a:avLst/>
          </a:prstGeom>
        </p:spPr>
      </p:pic>
    </p:spTree>
    <p:extLst>
      <p:ext uri="{BB962C8B-B14F-4D97-AF65-F5344CB8AC3E}">
        <p14:creationId xmlns:p14="http://schemas.microsoft.com/office/powerpoint/2010/main" val="33036820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rot="20575943">
            <a:off x="5141605" y="1850968"/>
            <a:ext cx="1478280" cy="800100"/>
          </a:xfrm>
          <a:custGeom>
            <a:avLst/>
            <a:gdLst>
              <a:gd name="connsiteX0" fmla="*/ 746760 w 1478280"/>
              <a:gd name="connsiteY0" fmla="*/ 0 h 800100"/>
              <a:gd name="connsiteX1" fmla="*/ 0 w 1478280"/>
              <a:gd name="connsiteY1" fmla="*/ 800100 h 800100"/>
              <a:gd name="connsiteX2" fmla="*/ 1478280 w 1478280"/>
              <a:gd name="connsiteY2" fmla="*/ 800100 h 800100"/>
              <a:gd name="connsiteX3" fmla="*/ 746760 w 1478280"/>
              <a:gd name="connsiteY3" fmla="*/ 0 h 800100"/>
            </a:gdLst>
            <a:ahLst/>
            <a:cxnLst>
              <a:cxn ang="0">
                <a:pos x="connsiteX0" y="connsiteY0"/>
              </a:cxn>
              <a:cxn ang="0">
                <a:pos x="connsiteX1" y="connsiteY1"/>
              </a:cxn>
              <a:cxn ang="0">
                <a:pos x="connsiteX2" y="connsiteY2"/>
              </a:cxn>
              <a:cxn ang="0">
                <a:pos x="connsiteX3" y="connsiteY3"/>
              </a:cxn>
            </a:cxnLst>
            <a:rect l="l" t="t" r="r" b="b"/>
            <a:pathLst>
              <a:path w="1478280" h="800100">
                <a:moveTo>
                  <a:pt x="746760" y="0"/>
                </a:moveTo>
                <a:lnTo>
                  <a:pt x="0" y="800100"/>
                </a:lnTo>
                <a:lnTo>
                  <a:pt x="1478280" y="800100"/>
                </a:lnTo>
                <a:lnTo>
                  <a:pt x="746760" y="0"/>
                </a:lnTo>
                <a:close/>
              </a:path>
            </a:pathLst>
          </a:cu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p:nvSpPr>
        <p:spPr>
          <a:xfrm>
            <a:off x="5226468" y="1925580"/>
            <a:ext cx="1478280" cy="800100"/>
          </a:xfrm>
          <a:custGeom>
            <a:avLst/>
            <a:gdLst>
              <a:gd name="connsiteX0" fmla="*/ 746760 w 1478280"/>
              <a:gd name="connsiteY0" fmla="*/ 0 h 800100"/>
              <a:gd name="connsiteX1" fmla="*/ 0 w 1478280"/>
              <a:gd name="connsiteY1" fmla="*/ 800100 h 800100"/>
              <a:gd name="connsiteX2" fmla="*/ 1478280 w 1478280"/>
              <a:gd name="connsiteY2" fmla="*/ 800100 h 800100"/>
              <a:gd name="connsiteX3" fmla="*/ 746760 w 1478280"/>
              <a:gd name="connsiteY3" fmla="*/ 0 h 800100"/>
            </a:gdLst>
            <a:ahLst/>
            <a:cxnLst>
              <a:cxn ang="0">
                <a:pos x="connsiteX0" y="connsiteY0"/>
              </a:cxn>
              <a:cxn ang="0">
                <a:pos x="connsiteX1" y="connsiteY1"/>
              </a:cxn>
              <a:cxn ang="0">
                <a:pos x="connsiteX2" y="connsiteY2"/>
              </a:cxn>
              <a:cxn ang="0">
                <a:pos x="connsiteX3" y="connsiteY3"/>
              </a:cxn>
            </a:cxnLst>
            <a:rect l="l" t="t" r="r" b="b"/>
            <a:pathLst>
              <a:path w="1478280" h="800100">
                <a:moveTo>
                  <a:pt x="746760" y="0"/>
                </a:moveTo>
                <a:lnTo>
                  <a:pt x="0" y="800100"/>
                </a:lnTo>
                <a:lnTo>
                  <a:pt x="1478280" y="800100"/>
                </a:lnTo>
                <a:lnTo>
                  <a:pt x="746760" y="0"/>
                </a:lnTo>
                <a:close/>
              </a:path>
            </a:pathLst>
          </a:cu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rot="20710830">
            <a:off x="6898807" y="2688896"/>
            <a:ext cx="1381539" cy="1123121"/>
          </a:xfrm>
          <a:custGeom>
            <a:avLst/>
            <a:gdLst>
              <a:gd name="connsiteX0" fmla="*/ 0 w 1381539"/>
              <a:gd name="connsiteY0" fmla="*/ 0 h 1123121"/>
              <a:gd name="connsiteX1" fmla="*/ 1013791 w 1381539"/>
              <a:gd name="connsiteY1" fmla="*/ 1123121 h 1123121"/>
              <a:gd name="connsiteX2" fmla="*/ 1381539 w 1381539"/>
              <a:gd name="connsiteY2" fmla="*/ 367747 h 1123121"/>
              <a:gd name="connsiteX3" fmla="*/ 0 w 1381539"/>
              <a:gd name="connsiteY3" fmla="*/ 0 h 1123121"/>
            </a:gdLst>
            <a:ahLst/>
            <a:cxnLst>
              <a:cxn ang="0">
                <a:pos x="connsiteX0" y="connsiteY0"/>
              </a:cxn>
              <a:cxn ang="0">
                <a:pos x="connsiteX1" y="connsiteY1"/>
              </a:cxn>
              <a:cxn ang="0">
                <a:pos x="connsiteX2" y="connsiteY2"/>
              </a:cxn>
              <a:cxn ang="0">
                <a:pos x="connsiteX3" y="connsiteY3"/>
              </a:cxn>
            </a:cxnLst>
            <a:rect l="l" t="t" r="r" b="b"/>
            <a:pathLst>
              <a:path w="1381539" h="1123121">
                <a:moveTo>
                  <a:pt x="0" y="0"/>
                </a:moveTo>
                <a:lnTo>
                  <a:pt x="1013791" y="1123121"/>
                </a:lnTo>
                <a:lnTo>
                  <a:pt x="1381539" y="367747"/>
                </a:lnTo>
                <a:lnTo>
                  <a:pt x="0" y="0"/>
                </a:lnTo>
                <a:close/>
              </a:path>
            </a:pathLst>
          </a:cu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a:off x="6868437" y="2701871"/>
            <a:ext cx="1381539" cy="1123121"/>
          </a:xfrm>
          <a:custGeom>
            <a:avLst/>
            <a:gdLst>
              <a:gd name="connsiteX0" fmla="*/ 0 w 1381539"/>
              <a:gd name="connsiteY0" fmla="*/ 0 h 1123121"/>
              <a:gd name="connsiteX1" fmla="*/ 1013791 w 1381539"/>
              <a:gd name="connsiteY1" fmla="*/ 1123121 h 1123121"/>
              <a:gd name="connsiteX2" fmla="*/ 1381539 w 1381539"/>
              <a:gd name="connsiteY2" fmla="*/ 367747 h 1123121"/>
              <a:gd name="connsiteX3" fmla="*/ 0 w 1381539"/>
              <a:gd name="connsiteY3" fmla="*/ 0 h 1123121"/>
            </a:gdLst>
            <a:ahLst/>
            <a:cxnLst>
              <a:cxn ang="0">
                <a:pos x="connsiteX0" y="connsiteY0"/>
              </a:cxn>
              <a:cxn ang="0">
                <a:pos x="connsiteX1" y="connsiteY1"/>
              </a:cxn>
              <a:cxn ang="0">
                <a:pos x="connsiteX2" y="connsiteY2"/>
              </a:cxn>
              <a:cxn ang="0">
                <a:pos x="connsiteX3" y="connsiteY3"/>
              </a:cxn>
            </a:cxnLst>
            <a:rect l="l" t="t" r="r" b="b"/>
            <a:pathLst>
              <a:path w="1381539" h="1123121">
                <a:moveTo>
                  <a:pt x="0" y="0"/>
                </a:moveTo>
                <a:lnTo>
                  <a:pt x="1013791" y="1123121"/>
                </a:lnTo>
                <a:lnTo>
                  <a:pt x="1381539" y="367747"/>
                </a:lnTo>
                <a:lnTo>
                  <a:pt x="0" y="0"/>
                </a:lnTo>
                <a:close/>
              </a:path>
            </a:pathLst>
          </a:cu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19955273">
            <a:off x="6301896" y="3971313"/>
            <a:ext cx="1441174" cy="785192"/>
          </a:xfrm>
          <a:custGeom>
            <a:avLst/>
            <a:gdLst>
              <a:gd name="connsiteX0" fmla="*/ 0 w 1441174"/>
              <a:gd name="connsiteY0" fmla="*/ 9940 h 785192"/>
              <a:gd name="connsiteX1" fmla="*/ 675861 w 1441174"/>
              <a:gd name="connsiteY1" fmla="*/ 785192 h 785192"/>
              <a:gd name="connsiteX2" fmla="*/ 1441174 w 1441174"/>
              <a:gd name="connsiteY2" fmla="*/ 0 h 785192"/>
              <a:gd name="connsiteX3" fmla="*/ 0 w 1441174"/>
              <a:gd name="connsiteY3" fmla="*/ 9940 h 785192"/>
            </a:gdLst>
            <a:ahLst/>
            <a:cxnLst>
              <a:cxn ang="0">
                <a:pos x="connsiteX0" y="connsiteY0"/>
              </a:cxn>
              <a:cxn ang="0">
                <a:pos x="connsiteX1" y="connsiteY1"/>
              </a:cxn>
              <a:cxn ang="0">
                <a:pos x="connsiteX2" y="connsiteY2"/>
              </a:cxn>
              <a:cxn ang="0">
                <a:pos x="connsiteX3" y="connsiteY3"/>
              </a:cxn>
            </a:cxnLst>
            <a:rect l="l" t="t" r="r" b="b"/>
            <a:pathLst>
              <a:path w="1441174" h="785192">
                <a:moveTo>
                  <a:pt x="0" y="9940"/>
                </a:moveTo>
                <a:lnTo>
                  <a:pt x="675861" y="785192"/>
                </a:lnTo>
                <a:lnTo>
                  <a:pt x="1441174" y="0"/>
                </a:lnTo>
                <a:lnTo>
                  <a:pt x="0" y="9940"/>
                </a:lnTo>
                <a:close/>
              </a:path>
            </a:pathLst>
          </a:cu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6248015" y="4015773"/>
            <a:ext cx="1441174" cy="785192"/>
          </a:xfrm>
          <a:custGeom>
            <a:avLst/>
            <a:gdLst>
              <a:gd name="connsiteX0" fmla="*/ 0 w 1441174"/>
              <a:gd name="connsiteY0" fmla="*/ 9940 h 785192"/>
              <a:gd name="connsiteX1" fmla="*/ 675861 w 1441174"/>
              <a:gd name="connsiteY1" fmla="*/ 785192 h 785192"/>
              <a:gd name="connsiteX2" fmla="*/ 1441174 w 1441174"/>
              <a:gd name="connsiteY2" fmla="*/ 0 h 785192"/>
              <a:gd name="connsiteX3" fmla="*/ 0 w 1441174"/>
              <a:gd name="connsiteY3" fmla="*/ 9940 h 785192"/>
            </a:gdLst>
            <a:ahLst/>
            <a:cxnLst>
              <a:cxn ang="0">
                <a:pos x="connsiteX0" y="connsiteY0"/>
              </a:cxn>
              <a:cxn ang="0">
                <a:pos x="connsiteX1" y="connsiteY1"/>
              </a:cxn>
              <a:cxn ang="0">
                <a:pos x="connsiteX2" y="connsiteY2"/>
              </a:cxn>
              <a:cxn ang="0">
                <a:pos x="connsiteX3" y="connsiteY3"/>
              </a:cxn>
            </a:cxnLst>
            <a:rect l="l" t="t" r="r" b="b"/>
            <a:pathLst>
              <a:path w="1441174" h="785192">
                <a:moveTo>
                  <a:pt x="0" y="9940"/>
                </a:moveTo>
                <a:lnTo>
                  <a:pt x="675861" y="785192"/>
                </a:lnTo>
                <a:lnTo>
                  <a:pt x="1441174" y="0"/>
                </a:lnTo>
                <a:lnTo>
                  <a:pt x="0" y="9940"/>
                </a:lnTo>
                <a:close/>
              </a:path>
            </a:pathLst>
          </a:cu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rot="1077424">
            <a:off x="5766723" y="4628518"/>
            <a:ext cx="1145893" cy="914400"/>
          </a:xfrm>
          <a:custGeom>
            <a:avLst/>
            <a:gdLst>
              <a:gd name="connsiteX0" fmla="*/ 0 w 1145893"/>
              <a:gd name="connsiteY0" fmla="*/ 0 h 914400"/>
              <a:gd name="connsiteX1" fmla="*/ 173620 w 1145893"/>
              <a:gd name="connsiteY1" fmla="*/ 914400 h 914400"/>
              <a:gd name="connsiteX2" fmla="*/ 1145893 w 1145893"/>
              <a:gd name="connsiteY2" fmla="*/ 671331 h 914400"/>
              <a:gd name="connsiteX3" fmla="*/ 0 w 1145893"/>
              <a:gd name="connsiteY3" fmla="*/ 0 h 914400"/>
            </a:gdLst>
            <a:ahLst/>
            <a:cxnLst>
              <a:cxn ang="0">
                <a:pos x="connsiteX0" y="connsiteY0"/>
              </a:cxn>
              <a:cxn ang="0">
                <a:pos x="connsiteX1" y="connsiteY1"/>
              </a:cxn>
              <a:cxn ang="0">
                <a:pos x="connsiteX2" y="connsiteY2"/>
              </a:cxn>
              <a:cxn ang="0">
                <a:pos x="connsiteX3" y="connsiteY3"/>
              </a:cxn>
            </a:cxnLst>
            <a:rect l="l" t="t" r="r" b="b"/>
            <a:pathLst>
              <a:path w="1145893" h="914400">
                <a:moveTo>
                  <a:pt x="0" y="0"/>
                </a:moveTo>
                <a:lnTo>
                  <a:pt x="173620" y="914400"/>
                </a:lnTo>
                <a:lnTo>
                  <a:pt x="1145893" y="671331"/>
                </a:lnTo>
                <a:lnTo>
                  <a:pt x="0" y="0"/>
                </a:lnTo>
                <a:close/>
              </a:path>
            </a:pathLst>
          </a:cu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a:off x="5749387" y="4586973"/>
            <a:ext cx="1145893" cy="914400"/>
          </a:xfrm>
          <a:custGeom>
            <a:avLst/>
            <a:gdLst>
              <a:gd name="connsiteX0" fmla="*/ 0 w 1145893"/>
              <a:gd name="connsiteY0" fmla="*/ 0 h 914400"/>
              <a:gd name="connsiteX1" fmla="*/ 173620 w 1145893"/>
              <a:gd name="connsiteY1" fmla="*/ 914400 h 914400"/>
              <a:gd name="connsiteX2" fmla="*/ 1145893 w 1145893"/>
              <a:gd name="connsiteY2" fmla="*/ 671331 h 914400"/>
              <a:gd name="connsiteX3" fmla="*/ 0 w 1145893"/>
              <a:gd name="connsiteY3" fmla="*/ 0 h 914400"/>
            </a:gdLst>
            <a:ahLst/>
            <a:cxnLst>
              <a:cxn ang="0">
                <a:pos x="connsiteX0" y="connsiteY0"/>
              </a:cxn>
              <a:cxn ang="0">
                <a:pos x="connsiteX1" y="connsiteY1"/>
              </a:cxn>
              <a:cxn ang="0">
                <a:pos x="connsiteX2" y="connsiteY2"/>
              </a:cxn>
              <a:cxn ang="0">
                <a:pos x="connsiteX3" y="connsiteY3"/>
              </a:cxn>
            </a:cxnLst>
            <a:rect l="l" t="t" r="r" b="b"/>
            <a:pathLst>
              <a:path w="1145893" h="914400">
                <a:moveTo>
                  <a:pt x="0" y="0"/>
                </a:moveTo>
                <a:lnTo>
                  <a:pt x="173620" y="914400"/>
                </a:lnTo>
                <a:lnTo>
                  <a:pt x="1145893" y="671331"/>
                </a:lnTo>
                <a:lnTo>
                  <a:pt x="0" y="0"/>
                </a:lnTo>
                <a:close/>
              </a:path>
            </a:pathLst>
          </a:cu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19158480">
            <a:off x="4248036" y="3902563"/>
            <a:ext cx="995422" cy="1064871"/>
          </a:xfrm>
          <a:custGeom>
            <a:avLst/>
            <a:gdLst>
              <a:gd name="connsiteX0" fmla="*/ 196769 w 995422"/>
              <a:gd name="connsiteY0" fmla="*/ 0 h 1064871"/>
              <a:gd name="connsiteX1" fmla="*/ 0 w 995422"/>
              <a:gd name="connsiteY1" fmla="*/ 856527 h 1064871"/>
              <a:gd name="connsiteX2" fmla="*/ 995422 w 995422"/>
              <a:gd name="connsiteY2" fmla="*/ 1064871 h 1064871"/>
              <a:gd name="connsiteX3" fmla="*/ 196769 w 995422"/>
              <a:gd name="connsiteY3" fmla="*/ 0 h 1064871"/>
            </a:gdLst>
            <a:ahLst/>
            <a:cxnLst>
              <a:cxn ang="0">
                <a:pos x="connsiteX0" y="connsiteY0"/>
              </a:cxn>
              <a:cxn ang="0">
                <a:pos x="connsiteX1" y="connsiteY1"/>
              </a:cxn>
              <a:cxn ang="0">
                <a:pos x="connsiteX2" y="connsiteY2"/>
              </a:cxn>
              <a:cxn ang="0">
                <a:pos x="connsiteX3" y="connsiteY3"/>
              </a:cxn>
            </a:cxnLst>
            <a:rect l="l" t="t" r="r" b="b"/>
            <a:pathLst>
              <a:path w="995422" h="1064871">
                <a:moveTo>
                  <a:pt x="196769" y="0"/>
                </a:moveTo>
                <a:lnTo>
                  <a:pt x="0" y="856527"/>
                </a:lnTo>
                <a:lnTo>
                  <a:pt x="995422" y="1064871"/>
                </a:lnTo>
                <a:lnTo>
                  <a:pt x="196769" y="0"/>
                </a:lnTo>
                <a:close/>
              </a:path>
            </a:pathLst>
          </a:cu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20309320">
            <a:off x="4350811" y="3875934"/>
            <a:ext cx="995422" cy="1064871"/>
          </a:xfrm>
          <a:custGeom>
            <a:avLst/>
            <a:gdLst>
              <a:gd name="connsiteX0" fmla="*/ 196769 w 995422"/>
              <a:gd name="connsiteY0" fmla="*/ 0 h 1064871"/>
              <a:gd name="connsiteX1" fmla="*/ 0 w 995422"/>
              <a:gd name="connsiteY1" fmla="*/ 856527 h 1064871"/>
              <a:gd name="connsiteX2" fmla="*/ 995422 w 995422"/>
              <a:gd name="connsiteY2" fmla="*/ 1064871 h 1064871"/>
              <a:gd name="connsiteX3" fmla="*/ 196769 w 995422"/>
              <a:gd name="connsiteY3" fmla="*/ 0 h 1064871"/>
            </a:gdLst>
            <a:ahLst/>
            <a:cxnLst>
              <a:cxn ang="0">
                <a:pos x="connsiteX0" y="connsiteY0"/>
              </a:cxn>
              <a:cxn ang="0">
                <a:pos x="connsiteX1" y="connsiteY1"/>
              </a:cxn>
              <a:cxn ang="0">
                <a:pos x="connsiteX2" y="connsiteY2"/>
              </a:cxn>
              <a:cxn ang="0">
                <a:pos x="connsiteX3" y="connsiteY3"/>
              </a:cxn>
            </a:cxnLst>
            <a:rect l="l" t="t" r="r" b="b"/>
            <a:pathLst>
              <a:path w="995422" h="1064871">
                <a:moveTo>
                  <a:pt x="196769" y="0"/>
                </a:moveTo>
                <a:lnTo>
                  <a:pt x="0" y="856527"/>
                </a:lnTo>
                <a:lnTo>
                  <a:pt x="995422" y="1064871"/>
                </a:lnTo>
                <a:lnTo>
                  <a:pt x="196769" y="0"/>
                </a:lnTo>
                <a:close/>
              </a:path>
            </a:pathLst>
          </a:cu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729922">
            <a:off x="3956629" y="2626124"/>
            <a:ext cx="1412112" cy="1261640"/>
          </a:xfrm>
          <a:custGeom>
            <a:avLst/>
            <a:gdLst>
              <a:gd name="connsiteX0" fmla="*/ 0 w 1412112"/>
              <a:gd name="connsiteY0" fmla="*/ 625033 h 1261640"/>
              <a:gd name="connsiteX1" fmla="*/ 1169043 w 1412112"/>
              <a:gd name="connsiteY1" fmla="*/ 0 h 1261640"/>
              <a:gd name="connsiteX2" fmla="*/ 1412112 w 1412112"/>
              <a:gd name="connsiteY2" fmla="*/ 1261640 h 1261640"/>
              <a:gd name="connsiteX3" fmla="*/ 0 w 1412112"/>
              <a:gd name="connsiteY3" fmla="*/ 625033 h 1261640"/>
            </a:gdLst>
            <a:ahLst/>
            <a:cxnLst>
              <a:cxn ang="0">
                <a:pos x="connsiteX0" y="connsiteY0"/>
              </a:cxn>
              <a:cxn ang="0">
                <a:pos x="connsiteX1" y="connsiteY1"/>
              </a:cxn>
              <a:cxn ang="0">
                <a:pos x="connsiteX2" y="connsiteY2"/>
              </a:cxn>
              <a:cxn ang="0">
                <a:pos x="connsiteX3" y="connsiteY3"/>
              </a:cxn>
            </a:cxnLst>
            <a:rect l="l" t="t" r="r" b="b"/>
            <a:pathLst>
              <a:path w="1412112" h="1261640">
                <a:moveTo>
                  <a:pt x="0" y="625033"/>
                </a:moveTo>
                <a:lnTo>
                  <a:pt x="1169043" y="0"/>
                </a:lnTo>
                <a:lnTo>
                  <a:pt x="1412112" y="1261640"/>
                </a:lnTo>
                <a:lnTo>
                  <a:pt x="0" y="625033"/>
                </a:lnTo>
                <a:close/>
              </a:path>
            </a:pathLst>
          </a:cu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4017972" y="2804153"/>
            <a:ext cx="1412112" cy="1261640"/>
          </a:xfrm>
          <a:custGeom>
            <a:avLst/>
            <a:gdLst>
              <a:gd name="connsiteX0" fmla="*/ 0 w 1412112"/>
              <a:gd name="connsiteY0" fmla="*/ 625033 h 1261640"/>
              <a:gd name="connsiteX1" fmla="*/ 1169043 w 1412112"/>
              <a:gd name="connsiteY1" fmla="*/ 0 h 1261640"/>
              <a:gd name="connsiteX2" fmla="*/ 1412112 w 1412112"/>
              <a:gd name="connsiteY2" fmla="*/ 1261640 h 1261640"/>
              <a:gd name="connsiteX3" fmla="*/ 0 w 1412112"/>
              <a:gd name="connsiteY3" fmla="*/ 625033 h 1261640"/>
            </a:gdLst>
            <a:ahLst/>
            <a:cxnLst>
              <a:cxn ang="0">
                <a:pos x="connsiteX0" y="connsiteY0"/>
              </a:cxn>
              <a:cxn ang="0">
                <a:pos x="connsiteX1" y="connsiteY1"/>
              </a:cxn>
              <a:cxn ang="0">
                <a:pos x="connsiteX2" y="connsiteY2"/>
              </a:cxn>
              <a:cxn ang="0">
                <a:pos x="connsiteX3" y="connsiteY3"/>
              </a:cxn>
            </a:cxnLst>
            <a:rect l="l" t="t" r="r" b="b"/>
            <a:pathLst>
              <a:path w="1412112" h="1261640">
                <a:moveTo>
                  <a:pt x="0" y="625033"/>
                </a:moveTo>
                <a:lnTo>
                  <a:pt x="1169043" y="0"/>
                </a:lnTo>
                <a:lnTo>
                  <a:pt x="1412112" y="1261640"/>
                </a:lnTo>
                <a:lnTo>
                  <a:pt x="0" y="625033"/>
                </a:lnTo>
                <a:close/>
              </a:path>
            </a:pathLst>
          </a:cu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5711371" y="2131141"/>
            <a:ext cx="508473" cy="461665"/>
          </a:xfrm>
          <a:prstGeom prst="rect">
            <a:avLst/>
          </a:prstGeom>
          <a:noFill/>
        </p:spPr>
        <p:txBody>
          <a:bodyPr wrap="none" rtlCol="0">
            <a:spAutoFit/>
          </a:bodyPr>
          <a:lstStyle/>
          <a:p>
            <a:r>
              <a:rPr lang="en-US" altLang="zh-CN" sz="2400" dirty="0" smtClean="0">
                <a:solidFill>
                  <a:schemeClr val="bg1"/>
                </a:solidFill>
              </a:rPr>
              <a:t>01</a:t>
            </a:r>
            <a:endParaRPr lang="zh-CN" altLang="en-US" sz="2400" dirty="0">
              <a:solidFill>
                <a:schemeClr val="bg1"/>
              </a:solidFill>
            </a:endParaRPr>
          </a:p>
        </p:txBody>
      </p:sp>
      <p:sp>
        <p:nvSpPr>
          <p:cNvPr id="27" name="文本框 26"/>
          <p:cNvSpPr txBox="1"/>
          <p:nvPr/>
        </p:nvSpPr>
        <p:spPr>
          <a:xfrm>
            <a:off x="7464567" y="2919480"/>
            <a:ext cx="508473" cy="461665"/>
          </a:xfrm>
          <a:prstGeom prst="rect">
            <a:avLst/>
          </a:prstGeom>
          <a:noFill/>
        </p:spPr>
        <p:txBody>
          <a:bodyPr wrap="none" rtlCol="0">
            <a:spAutoFit/>
          </a:bodyPr>
          <a:lstStyle>
            <a:defPPr>
              <a:defRPr lang="zh-CN"/>
            </a:defPPr>
            <a:lvl1pPr>
              <a:defRPr sz="2400">
                <a:solidFill>
                  <a:schemeClr val="bg1"/>
                </a:solidFill>
              </a:defRPr>
            </a:lvl1pPr>
          </a:lstStyle>
          <a:p>
            <a:r>
              <a:rPr lang="en-US" altLang="zh-CN" dirty="0"/>
              <a:t>02</a:t>
            </a:r>
            <a:endParaRPr lang="zh-CN" altLang="en-US" dirty="0"/>
          </a:p>
        </p:txBody>
      </p:sp>
      <p:sp>
        <p:nvSpPr>
          <p:cNvPr id="28" name="文本框 27"/>
          <p:cNvSpPr txBox="1"/>
          <p:nvPr/>
        </p:nvSpPr>
        <p:spPr>
          <a:xfrm>
            <a:off x="6704748" y="4075574"/>
            <a:ext cx="508473" cy="461665"/>
          </a:xfrm>
          <a:prstGeom prst="rect">
            <a:avLst/>
          </a:prstGeom>
          <a:noFill/>
        </p:spPr>
        <p:txBody>
          <a:bodyPr wrap="none" rtlCol="0">
            <a:spAutoFit/>
          </a:bodyPr>
          <a:lstStyle>
            <a:defPPr>
              <a:defRPr lang="zh-CN"/>
            </a:defPPr>
            <a:lvl1pPr>
              <a:defRPr sz="2400">
                <a:solidFill>
                  <a:schemeClr val="bg1"/>
                </a:solidFill>
              </a:defRPr>
            </a:lvl1pPr>
          </a:lstStyle>
          <a:p>
            <a:r>
              <a:rPr lang="en-US" altLang="zh-CN" dirty="0"/>
              <a:t>03</a:t>
            </a:r>
            <a:endParaRPr lang="zh-CN" altLang="en-US" dirty="0"/>
          </a:p>
        </p:txBody>
      </p:sp>
      <p:sp>
        <p:nvSpPr>
          <p:cNvPr id="29" name="文本框 28"/>
          <p:cNvSpPr txBox="1"/>
          <p:nvPr/>
        </p:nvSpPr>
        <p:spPr>
          <a:xfrm>
            <a:off x="5888011" y="4901422"/>
            <a:ext cx="508473" cy="461665"/>
          </a:xfrm>
          <a:prstGeom prst="rect">
            <a:avLst/>
          </a:prstGeom>
          <a:noFill/>
        </p:spPr>
        <p:txBody>
          <a:bodyPr wrap="none" rtlCol="0">
            <a:spAutoFit/>
          </a:bodyPr>
          <a:lstStyle>
            <a:defPPr>
              <a:defRPr lang="zh-CN"/>
            </a:defPPr>
            <a:lvl1pPr>
              <a:defRPr sz="2400">
                <a:solidFill>
                  <a:schemeClr val="bg1"/>
                </a:solidFill>
              </a:defRPr>
            </a:lvl1pPr>
          </a:lstStyle>
          <a:p>
            <a:r>
              <a:rPr lang="en-US" altLang="zh-CN" dirty="0"/>
              <a:t>04</a:t>
            </a:r>
            <a:endParaRPr lang="zh-CN" altLang="en-US" dirty="0"/>
          </a:p>
        </p:txBody>
      </p:sp>
      <p:sp>
        <p:nvSpPr>
          <p:cNvPr id="30" name="文本框 29"/>
          <p:cNvSpPr txBox="1"/>
          <p:nvPr/>
        </p:nvSpPr>
        <p:spPr>
          <a:xfrm>
            <a:off x="4469791" y="4352573"/>
            <a:ext cx="508473" cy="461665"/>
          </a:xfrm>
          <a:prstGeom prst="rect">
            <a:avLst/>
          </a:prstGeom>
          <a:noFill/>
        </p:spPr>
        <p:txBody>
          <a:bodyPr wrap="none" rtlCol="0">
            <a:spAutoFit/>
          </a:bodyPr>
          <a:lstStyle>
            <a:defPPr>
              <a:defRPr lang="zh-CN"/>
            </a:defPPr>
            <a:lvl1pPr>
              <a:defRPr sz="2400">
                <a:solidFill>
                  <a:schemeClr val="bg1"/>
                </a:solidFill>
              </a:defRPr>
            </a:lvl1pPr>
          </a:lstStyle>
          <a:p>
            <a:r>
              <a:rPr lang="en-US" altLang="zh-CN" dirty="0"/>
              <a:t>05</a:t>
            </a:r>
            <a:endParaRPr lang="zh-CN" altLang="en-US" dirty="0"/>
          </a:p>
        </p:txBody>
      </p:sp>
      <p:sp>
        <p:nvSpPr>
          <p:cNvPr id="31" name="文本框 30"/>
          <p:cNvSpPr txBox="1"/>
          <p:nvPr/>
        </p:nvSpPr>
        <p:spPr>
          <a:xfrm>
            <a:off x="4601150" y="3106398"/>
            <a:ext cx="508473" cy="461665"/>
          </a:xfrm>
          <a:prstGeom prst="rect">
            <a:avLst/>
          </a:prstGeom>
          <a:noFill/>
        </p:spPr>
        <p:txBody>
          <a:bodyPr wrap="none" rtlCol="0">
            <a:spAutoFit/>
          </a:bodyPr>
          <a:lstStyle>
            <a:defPPr>
              <a:defRPr lang="zh-CN"/>
            </a:defPPr>
            <a:lvl1pPr>
              <a:defRPr sz="2400">
                <a:solidFill>
                  <a:schemeClr val="bg1"/>
                </a:solidFill>
              </a:defRPr>
            </a:lvl1pPr>
          </a:lstStyle>
          <a:p>
            <a:r>
              <a:rPr lang="en-US" altLang="zh-CN" dirty="0"/>
              <a:t>06</a:t>
            </a:r>
            <a:endParaRPr lang="zh-CN" altLang="en-US" dirty="0"/>
          </a:p>
        </p:txBody>
      </p:sp>
      <p:sp>
        <p:nvSpPr>
          <p:cNvPr id="33" name="文本框 32"/>
          <p:cNvSpPr txBox="1"/>
          <p:nvPr/>
        </p:nvSpPr>
        <p:spPr>
          <a:xfrm>
            <a:off x="4825104" y="1106723"/>
            <a:ext cx="902811" cy="307777"/>
          </a:xfrm>
          <a:prstGeom prst="rect">
            <a:avLst/>
          </a:prstGeom>
          <a:noFill/>
        </p:spPr>
        <p:txBody>
          <a:bodyPr wrap="none" rtlCol="0">
            <a:spAutoFit/>
          </a:bodyPr>
          <a:lstStyle/>
          <a:p>
            <a:pPr algn="r"/>
            <a:r>
              <a:rPr lang="zh-CN" altLang="en-US" sz="1400" b="1" dirty="0" smtClean="0">
                <a:solidFill>
                  <a:srgbClr val="48A2A0"/>
                </a:solidFill>
              </a:rPr>
              <a:t>用户登录</a:t>
            </a:r>
            <a:endParaRPr lang="zh-CN" altLang="en-US" sz="1400" b="1" dirty="0">
              <a:solidFill>
                <a:srgbClr val="48A2A0"/>
              </a:solidFill>
            </a:endParaRPr>
          </a:p>
        </p:txBody>
      </p:sp>
      <p:sp>
        <p:nvSpPr>
          <p:cNvPr id="34" name="矩形 33"/>
          <p:cNvSpPr/>
          <p:nvPr/>
        </p:nvSpPr>
        <p:spPr>
          <a:xfrm>
            <a:off x="4190241" y="1352721"/>
            <a:ext cx="1537673" cy="404341"/>
          </a:xfrm>
          <a:prstGeom prst="rect">
            <a:avLst/>
          </a:prstGeom>
        </p:spPr>
        <p:txBody>
          <a:bodyPr wrap="square">
            <a:spAutoFit/>
          </a:bodyPr>
          <a:lstStyle/>
          <a:p>
            <a:pPr>
              <a:lnSpc>
                <a:spcPts val="1200"/>
              </a:lnSpc>
            </a:pPr>
            <a:r>
              <a:rPr lang="zh-CN" altLang="en-US" sz="1200" dirty="0" smtClean="0">
                <a:latin typeface="微软雅黑" pitchFamily="34" charset="-122"/>
                <a:ea typeface="微软雅黑" pitchFamily="34" charset="-122"/>
              </a:rPr>
              <a:t>用户通过账号及短信验证码进行登录。</a:t>
            </a:r>
            <a:endParaRPr lang="zh-CN" altLang="en-US" sz="1200" dirty="0">
              <a:latin typeface="微软雅黑" pitchFamily="34" charset="-122"/>
              <a:ea typeface="微软雅黑" pitchFamily="34" charset="-122"/>
            </a:endParaRPr>
          </a:p>
        </p:txBody>
      </p:sp>
      <p:sp>
        <p:nvSpPr>
          <p:cNvPr id="36" name="文本框 35"/>
          <p:cNvSpPr txBox="1"/>
          <p:nvPr/>
        </p:nvSpPr>
        <p:spPr>
          <a:xfrm>
            <a:off x="2982040" y="3150312"/>
            <a:ext cx="902811" cy="307777"/>
          </a:xfrm>
          <a:prstGeom prst="rect">
            <a:avLst/>
          </a:prstGeom>
          <a:noFill/>
        </p:spPr>
        <p:txBody>
          <a:bodyPr wrap="none" rtlCol="0">
            <a:spAutoFit/>
          </a:bodyPr>
          <a:lstStyle>
            <a:defPPr>
              <a:defRPr lang="zh-CN"/>
            </a:defPPr>
            <a:lvl1pPr algn="r">
              <a:defRPr sz="1400" b="1">
                <a:solidFill>
                  <a:srgbClr val="48A2A0"/>
                </a:solidFill>
              </a:defRPr>
            </a:lvl1pPr>
          </a:lstStyle>
          <a:p>
            <a:r>
              <a:rPr lang="zh-CN" altLang="en-US" dirty="0" smtClean="0"/>
              <a:t>用户注册</a:t>
            </a:r>
            <a:endParaRPr lang="zh-CN" altLang="en-US" dirty="0"/>
          </a:p>
        </p:txBody>
      </p:sp>
      <p:sp>
        <p:nvSpPr>
          <p:cNvPr id="37" name="矩形 36"/>
          <p:cNvSpPr/>
          <p:nvPr/>
        </p:nvSpPr>
        <p:spPr>
          <a:xfrm>
            <a:off x="2867379" y="3568063"/>
            <a:ext cx="1488409" cy="553998"/>
          </a:xfrm>
          <a:prstGeom prst="rect">
            <a:avLst/>
          </a:prstGeom>
        </p:spPr>
        <p:txBody>
          <a:bodyPr wrap="square">
            <a:spAutoFit/>
          </a:bodyPr>
          <a:lstStyle/>
          <a:p>
            <a:pPr>
              <a:lnSpc>
                <a:spcPts val="1200"/>
              </a:lnSpc>
            </a:pPr>
            <a:r>
              <a:rPr lang="zh-CN" altLang="en-US" sz="1200" dirty="0" smtClean="0">
                <a:solidFill>
                  <a:srgbClr val="4D402B"/>
                </a:solidFill>
                <a:latin typeface="微软雅黑" pitchFamily="34" charset="-122"/>
                <a:ea typeface="微软雅黑" pitchFamily="34" charset="-122"/>
              </a:rPr>
              <a:t>用户通过手机号及验证码进行注册，同时填写相关信息。</a:t>
            </a:r>
            <a:endParaRPr lang="zh-CN" altLang="en-US" sz="1200" dirty="0">
              <a:latin typeface="微软雅黑" pitchFamily="34" charset="-122"/>
              <a:ea typeface="微软雅黑" pitchFamily="34" charset="-122"/>
            </a:endParaRPr>
          </a:p>
        </p:txBody>
      </p:sp>
      <p:sp>
        <p:nvSpPr>
          <p:cNvPr id="39" name="文本框 38"/>
          <p:cNvSpPr txBox="1"/>
          <p:nvPr/>
        </p:nvSpPr>
        <p:spPr>
          <a:xfrm>
            <a:off x="3716380" y="5269437"/>
            <a:ext cx="1261884" cy="307777"/>
          </a:xfrm>
          <a:prstGeom prst="rect">
            <a:avLst/>
          </a:prstGeom>
          <a:noFill/>
        </p:spPr>
        <p:txBody>
          <a:bodyPr wrap="none" rtlCol="0">
            <a:spAutoFit/>
          </a:bodyPr>
          <a:lstStyle>
            <a:defPPr>
              <a:defRPr lang="zh-CN"/>
            </a:defPPr>
            <a:lvl1pPr algn="r">
              <a:defRPr sz="1400" b="1">
                <a:solidFill>
                  <a:srgbClr val="48A2A0"/>
                </a:solidFill>
              </a:defRPr>
            </a:lvl1pPr>
          </a:lstStyle>
          <a:p>
            <a:r>
              <a:rPr lang="zh-CN" altLang="en-US" dirty="0" smtClean="0"/>
              <a:t>用户找回密码</a:t>
            </a:r>
            <a:endParaRPr lang="zh-CN" altLang="en-US" dirty="0"/>
          </a:p>
        </p:txBody>
      </p:sp>
      <p:sp>
        <p:nvSpPr>
          <p:cNvPr id="40" name="矩形 39"/>
          <p:cNvSpPr/>
          <p:nvPr/>
        </p:nvSpPr>
        <p:spPr>
          <a:xfrm>
            <a:off x="3611583" y="5511586"/>
            <a:ext cx="1366681" cy="707886"/>
          </a:xfrm>
          <a:prstGeom prst="rect">
            <a:avLst/>
          </a:prstGeom>
        </p:spPr>
        <p:txBody>
          <a:bodyPr wrap="square">
            <a:spAutoFit/>
          </a:bodyPr>
          <a:lstStyle/>
          <a:p>
            <a:pPr>
              <a:lnSpc>
                <a:spcPts val="1200"/>
              </a:lnSpc>
            </a:pPr>
            <a:r>
              <a:rPr lang="zh-CN" altLang="en-US" sz="1200" dirty="0" smtClean="0">
                <a:solidFill>
                  <a:srgbClr val="4D402B"/>
                </a:solidFill>
                <a:latin typeface="微软雅黑" pitchFamily="34" charset="-122"/>
                <a:ea typeface="微软雅黑" pitchFamily="34" charset="-122"/>
              </a:rPr>
              <a:t>用户输入要找回的账号通过手机验证码进行密码重置。</a:t>
            </a:r>
            <a:endParaRPr lang="zh-CN" altLang="en-US" sz="1200" dirty="0">
              <a:latin typeface="微软雅黑" pitchFamily="34" charset="-122"/>
              <a:ea typeface="微软雅黑" pitchFamily="34" charset="-122"/>
            </a:endParaRPr>
          </a:p>
        </p:txBody>
      </p:sp>
      <p:sp>
        <p:nvSpPr>
          <p:cNvPr id="42" name="文本框 41"/>
          <p:cNvSpPr txBox="1"/>
          <p:nvPr/>
        </p:nvSpPr>
        <p:spPr>
          <a:xfrm>
            <a:off x="7353319" y="1893415"/>
            <a:ext cx="1261884" cy="307777"/>
          </a:xfrm>
          <a:prstGeom prst="rect">
            <a:avLst/>
          </a:prstGeom>
          <a:noFill/>
        </p:spPr>
        <p:txBody>
          <a:bodyPr wrap="none" rtlCol="0">
            <a:spAutoFit/>
          </a:bodyPr>
          <a:lstStyle>
            <a:defPPr>
              <a:defRPr lang="zh-CN"/>
            </a:defPPr>
            <a:lvl1pPr algn="r">
              <a:defRPr sz="1400" b="1">
                <a:solidFill>
                  <a:srgbClr val="48A2A0"/>
                </a:solidFill>
              </a:defRPr>
            </a:lvl1pPr>
          </a:lstStyle>
          <a:p>
            <a:r>
              <a:rPr lang="zh-CN" altLang="en-US" dirty="0" smtClean="0"/>
              <a:t>用户会员充值</a:t>
            </a:r>
            <a:endParaRPr lang="zh-CN" altLang="en-US" dirty="0"/>
          </a:p>
        </p:txBody>
      </p:sp>
      <p:sp>
        <p:nvSpPr>
          <p:cNvPr id="43" name="矩形 42"/>
          <p:cNvSpPr/>
          <p:nvPr/>
        </p:nvSpPr>
        <p:spPr>
          <a:xfrm>
            <a:off x="7427680" y="2176951"/>
            <a:ext cx="1261884" cy="707886"/>
          </a:xfrm>
          <a:prstGeom prst="rect">
            <a:avLst/>
          </a:prstGeom>
        </p:spPr>
        <p:txBody>
          <a:bodyPr wrap="square">
            <a:spAutoFit/>
          </a:bodyPr>
          <a:lstStyle/>
          <a:p>
            <a:pPr>
              <a:lnSpc>
                <a:spcPts val="1200"/>
              </a:lnSpc>
            </a:pPr>
            <a:r>
              <a:rPr lang="zh-CN" altLang="en-US" sz="1200" dirty="0" smtClean="0">
                <a:latin typeface="微软雅黑" pitchFamily="34" charset="-122"/>
                <a:ea typeface="微软雅黑" pitchFamily="34" charset="-122"/>
              </a:rPr>
              <a:t>用户进入会员购买页面选择一种支付方式进行购买。</a:t>
            </a:r>
            <a:endParaRPr lang="zh-CN" altLang="en-US" sz="1200" dirty="0">
              <a:latin typeface="微软雅黑" pitchFamily="34" charset="-122"/>
              <a:ea typeface="微软雅黑" pitchFamily="34" charset="-122"/>
            </a:endParaRPr>
          </a:p>
        </p:txBody>
      </p:sp>
      <p:sp>
        <p:nvSpPr>
          <p:cNvPr id="45" name="文本框 44"/>
          <p:cNvSpPr txBox="1"/>
          <p:nvPr/>
        </p:nvSpPr>
        <p:spPr>
          <a:xfrm>
            <a:off x="7530171" y="4022034"/>
            <a:ext cx="1620957" cy="307777"/>
          </a:xfrm>
          <a:prstGeom prst="rect">
            <a:avLst/>
          </a:prstGeom>
          <a:noFill/>
        </p:spPr>
        <p:txBody>
          <a:bodyPr wrap="none" rtlCol="0">
            <a:spAutoFit/>
          </a:bodyPr>
          <a:lstStyle>
            <a:defPPr>
              <a:defRPr lang="zh-CN"/>
            </a:defPPr>
            <a:lvl1pPr algn="r">
              <a:defRPr sz="1400" b="1">
                <a:solidFill>
                  <a:srgbClr val="48A2A0"/>
                </a:solidFill>
              </a:defRPr>
            </a:lvl1pPr>
          </a:lstStyle>
          <a:p>
            <a:r>
              <a:rPr lang="zh-CN" altLang="en-US" dirty="0" smtClean="0"/>
              <a:t>用户修改个人信息</a:t>
            </a:r>
            <a:endParaRPr lang="zh-CN" altLang="en-US" dirty="0"/>
          </a:p>
        </p:txBody>
      </p:sp>
      <p:sp>
        <p:nvSpPr>
          <p:cNvPr id="46" name="矩形 45"/>
          <p:cNvSpPr/>
          <p:nvPr/>
        </p:nvSpPr>
        <p:spPr>
          <a:xfrm>
            <a:off x="7530170" y="4306406"/>
            <a:ext cx="1430567" cy="553998"/>
          </a:xfrm>
          <a:prstGeom prst="rect">
            <a:avLst/>
          </a:prstGeom>
        </p:spPr>
        <p:txBody>
          <a:bodyPr wrap="square">
            <a:spAutoFit/>
          </a:bodyPr>
          <a:lstStyle/>
          <a:p>
            <a:pPr>
              <a:lnSpc>
                <a:spcPts val="1200"/>
              </a:lnSpc>
            </a:pPr>
            <a:r>
              <a:rPr lang="zh-CN" altLang="en-US" sz="1200" dirty="0" smtClean="0">
                <a:latin typeface="微软雅黑" pitchFamily="34" charset="-122"/>
                <a:ea typeface="微软雅黑" pitchFamily="34" charset="-122"/>
              </a:rPr>
              <a:t>用户在个人中心页面可以修改个人信息。</a:t>
            </a:r>
            <a:endParaRPr lang="zh-CN" altLang="en-US" sz="1200" dirty="0">
              <a:latin typeface="微软雅黑" pitchFamily="34" charset="-122"/>
              <a:ea typeface="微软雅黑" pitchFamily="34" charset="-122"/>
            </a:endParaRPr>
          </a:p>
        </p:txBody>
      </p:sp>
      <p:sp>
        <p:nvSpPr>
          <p:cNvPr id="48" name="文本框 47"/>
          <p:cNvSpPr txBox="1"/>
          <p:nvPr/>
        </p:nvSpPr>
        <p:spPr>
          <a:xfrm>
            <a:off x="5613374" y="5762301"/>
            <a:ext cx="1261884" cy="307777"/>
          </a:xfrm>
          <a:prstGeom prst="rect">
            <a:avLst/>
          </a:prstGeom>
          <a:noFill/>
        </p:spPr>
        <p:txBody>
          <a:bodyPr wrap="none" rtlCol="0">
            <a:spAutoFit/>
          </a:bodyPr>
          <a:lstStyle>
            <a:defPPr>
              <a:defRPr lang="zh-CN"/>
            </a:defPPr>
            <a:lvl1pPr algn="r">
              <a:defRPr sz="1400" b="1">
                <a:solidFill>
                  <a:srgbClr val="48A2A0"/>
                </a:solidFill>
              </a:defRPr>
            </a:lvl1pPr>
          </a:lstStyle>
          <a:p>
            <a:r>
              <a:rPr lang="zh-CN" altLang="en-US" dirty="0" smtClean="0"/>
              <a:t>用户修改密码</a:t>
            </a:r>
            <a:endParaRPr lang="zh-CN" altLang="en-US" dirty="0"/>
          </a:p>
        </p:txBody>
      </p:sp>
      <p:sp>
        <p:nvSpPr>
          <p:cNvPr id="49" name="矩形 48"/>
          <p:cNvSpPr/>
          <p:nvPr/>
        </p:nvSpPr>
        <p:spPr>
          <a:xfrm>
            <a:off x="5615788" y="6063181"/>
            <a:ext cx="1557656" cy="553998"/>
          </a:xfrm>
          <a:prstGeom prst="rect">
            <a:avLst/>
          </a:prstGeom>
        </p:spPr>
        <p:txBody>
          <a:bodyPr wrap="square">
            <a:spAutoFit/>
          </a:bodyPr>
          <a:lstStyle/>
          <a:p>
            <a:pPr>
              <a:lnSpc>
                <a:spcPts val="1200"/>
              </a:lnSpc>
            </a:pPr>
            <a:r>
              <a:rPr lang="zh-CN" altLang="en-US" sz="1200" dirty="0" smtClean="0">
                <a:latin typeface="微软雅黑" pitchFamily="34" charset="-122"/>
                <a:ea typeface="微软雅黑" pitchFamily="34" charset="-122"/>
              </a:rPr>
              <a:t>用户在个人中心页面，验证原密码，验证通过后可以修改密码。</a:t>
            </a:r>
            <a:endParaRPr lang="zh-CN" altLang="en-US" sz="1200" dirty="0">
              <a:latin typeface="微软雅黑" pitchFamily="34" charset="-122"/>
              <a:ea typeface="微软雅黑" pitchFamily="34" charset="-122"/>
            </a:endParaRPr>
          </a:p>
        </p:txBody>
      </p:sp>
      <p:sp>
        <p:nvSpPr>
          <p:cNvPr id="50" name="椭圆 49"/>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1344023" y="448348"/>
            <a:ext cx="5525872" cy="523220"/>
          </a:xfrm>
          <a:prstGeom prst="rect">
            <a:avLst/>
          </a:prstGeom>
        </p:spPr>
        <p:txBody>
          <a:bodyPr wrap="none">
            <a:spAutoFit/>
          </a:bodyPr>
          <a:lstStyle/>
          <a:p>
            <a:r>
              <a:rPr lang="zh-CN" altLang="en-US" sz="2800" b="1" dirty="0" smtClean="0">
                <a:solidFill>
                  <a:schemeClr val="tx1">
                    <a:lumMod val="75000"/>
                    <a:lumOff val="25000"/>
                  </a:schemeClr>
                </a:solidFill>
                <a:latin typeface="微软雅黑" pitchFamily="34" charset="-122"/>
                <a:ea typeface="微软雅黑" pitchFamily="34" charset="-122"/>
              </a:rPr>
              <a:t>前期调研</a:t>
            </a:r>
            <a:r>
              <a:rPr lang="en-US" altLang="zh-CN" sz="2800" b="1" dirty="0" smtClean="0">
                <a:solidFill>
                  <a:schemeClr val="tx1">
                    <a:lumMod val="75000"/>
                    <a:lumOff val="25000"/>
                  </a:schemeClr>
                </a:solidFill>
                <a:latin typeface="微软雅黑" pitchFamily="34" charset="-122"/>
                <a:ea typeface="微软雅黑" pitchFamily="34" charset="-122"/>
              </a:rPr>
              <a:t>-</a:t>
            </a:r>
            <a:r>
              <a:rPr lang="zh-CN" altLang="en-US" sz="2800" b="1" dirty="0" smtClean="0">
                <a:solidFill>
                  <a:schemeClr val="tx1">
                    <a:lumMod val="75000"/>
                    <a:lumOff val="25000"/>
                  </a:schemeClr>
                </a:solidFill>
                <a:latin typeface="微软雅黑" pitchFamily="34" charset="-122"/>
                <a:ea typeface="微软雅黑" pitchFamily="34" charset="-122"/>
              </a:rPr>
              <a:t>用户故事</a:t>
            </a:r>
            <a:r>
              <a:rPr lang="en-US" altLang="zh-CN" sz="2800" b="1" dirty="0" smtClean="0">
                <a:solidFill>
                  <a:schemeClr val="tx1">
                    <a:lumMod val="75000"/>
                    <a:lumOff val="25000"/>
                  </a:schemeClr>
                </a:solidFill>
                <a:latin typeface="微软雅黑" pitchFamily="34" charset="-122"/>
                <a:ea typeface="微软雅黑" pitchFamily="34" charset="-122"/>
              </a:rPr>
              <a:t>-</a:t>
            </a:r>
            <a:r>
              <a:rPr lang="zh-CN" altLang="en-US" sz="2800" b="1" dirty="0" smtClean="0">
                <a:solidFill>
                  <a:schemeClr val="tx1">
                    <a:lumMod val="75000"/>
                    <a:lumOff val="25000"/>
                  </a:schemeClr>
                </a:solidFill>
                <a:latin typeface="微软雅黑" pitchFamily="34" charset="-122"/>
                <a:ea typeface="微软雅黑" pitchFamily="34" charset="-122"/>
              </a:rPr>
              <a:t>用户管理部分</a:t>
            </a:r>
            <a:endParaRPr lang="zh-CN" altLang="en-US" sz="2800" b="1" dirty="0">
              <a:solidFill>
                <a:schemeClr val="tx1">
                  <a:lumMod val="75000"/>
                  <a:lumOff val="25000"/>
                </a:schemeClr>
              </a:solidFill>
              <a:latin typeface="微软雅黑" pitchFamily="34" charset="-122"/>
              <a:ea typeface="微软雅黑" pitchFamily="34" charset="-122"/>
            </a:endParaRP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3248" y="1138761"/>
            <a:ext cx="2611623" cy="1563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4195" y="3014504"/>
            <a:ext cx="2605804" cy="1649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4213" y="4991755"/>
            <a:ext cx="2749232" cy="1739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39837" y="801176"/>
            <a:ext cx="3040872" cy="1924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74928" y="3014504"/>
            <a:ext cx="3040872" cy="1924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3"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47843" y="4991755"/>
            <a:ext cx="2928620" cy="1853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p:cNvSpPr txBox="1"/>
          <p:nvPr/>
        </p:nvSpPr>
        <p:spPr>
          <a:xfrm>
            <a:off x="6895280" y="112930"/>
            <a:ext cx="5102558" cy="369332"/>
          </a:xfrm>
          <a:prstGeom prst="rect">
            <a:avLst/>
          </a:prstGeom>
          <a:noFill/>
        </p:spPr>
        <p:txBody>
          <a:bodyPr wrap="square" rtlCol="0">
            <a:spAutoFit/>
          </a:bodyPr>
          <a:lstStyle/>
          <a:p>
            <a:r>
              <a:rPr lang="zh-CN" altLang="en-US" b="1" dirty="0" smtClean="0"/>
              <a:t>制作成卡片，美观，方便阅读。</a:t>
            </a:r>
            <a:endParaRPr lang="zh-CN" altLang="en-US" b="1" dirty="0"/>
          </a:p>
        </p:txBody>
      </p:sp>
    </p:spTree>
    <p:extLst>
      <p:ext uri="{BB962C8B-B14F-4D97-AF65-F5344CB8AC3E}">
        <p14:creationId xmlns:p14="http://schemas.microsoft.com/office/powerpoint/2010/main" val="35134261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354899" y="3239292"/>
            <a:ext cx="9521072" cy="0"/>
          </a:xfrm>
          <a:prstGeom prst="line">
            <a:avLst/>
          </a:prstGeom>
          <a:noFill/>
          <a:ln w="12700">
            <a:solidFill>
              <a:srgbClr val="48A2A0"/>
            </a:solidFill>
          </a:ln>
        </p:spPr>
        <p:style>
          <a:lnRef idx="2">
            <a:schemeClr val="accent1">
              <a:shade val="50000"/>
            </a:schemeClr>
          </a:lnRef>
          <a:fillRef idx="1">
            <a:schemeClr val="accent1"/>
          </a:fillRef>
          <a:effectRef idx="0">
            <a:schemeClr val="accent1"/>
          </a:effectRef>
          <a:fontRef idx="minor">
            <a:schemeClr val="lt1"/>
          </a:fontRef>
        </p:style>
      </p:cxnSp>
      <p:sp>
        <p:nvSpPr>
          <p:cNvPr id="3" name="椭圆 2"/>
          <p:cNvSpPr/>
          <p:nvPr/>
        </p:nvSpPr>
        <p:spPr>
          <a:xfrm>
            <a:off x="1260631" y="3145024"/>
            <a:ext cx="188536" cy="188536"/>
          </a:xfrm>
          <a:prstGeom prst="ellipse">
            <a:avLst/>
          </a:prstGeom>
          <a:solidFill>
            <a:srgbClr val="48A2A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flipV="1">
            <a:off x="2429428" y="3187632"/>
            <a:ext cx="108000" cy="108000"/>
          </a:xfrm>
          <a:prstGeom prst="ellipse">
            <a:avLst/>
          </a:prstGeom>
          <a:solidFill>
            <a:srgbClr val="48A2A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flipV="1">
            <a:off x="4630084" y="3187632"/>
            <a:ext cx="108000" cy="108000"/>
          </a:xfrm>
          <a:prstGeom prst="ellipse">
            <a:avLst/>
          </a:prstGeom>
          <a:solidFill>
            <a:srgbClr val="48A2A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flipV="1">
            <a:off x="5818804" y="3187632"/>
            <a:ext cx="108000" cy="108000"/>
          </a:xfrm>
          <a:prstGeom prst="ellipse">
            <a:avLst/>
          </a:prstGeom>
          <a:solidFill>
            <a:srgbClr val="48A2A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flipV="1">
            <a:off x="7964596" y="3187632"/>
            <a:ext cx="108000" cy="108000"/>
          </a:xfrm>
          <a:prstGeom prst="ellipse">
            <a:avLst/>
          </a:prstGeom>
          <a:solidFill>
            <a:srgbClr val="48A2A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0781703" y="3145024"/>
            <a:ext cx="188536" cy="188536"/>
          </a:xfrm>
          <a:prstGeom prst="ellipse">
            <a:avLst/>
          </a:prstGeom>
          <a:solidFill>
            <a:srgbClr val="48A2A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a:stCxn id="3" idx="0"/>
          </p:cNvCxnSpPr>
          <p:nvPr/>
        </p:nvCxnSpPr>
        <p:spPr>
          <a:xfrm flipV="1">
            <a:off x="1354899" y="1682184"/>
            <a:ext cx="0" cy="1462840"/>
          </a:xfrm>
          <a:prstGeom prst="line">
            <a:avLst/>
          </a:prstGeom>
          <a:noFill/>
          <a:ln w="12700">
            <a:solidFill>
              <a:srgbClr val="6C92C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flipH="1" flipV="1">
            <a:off x="4679882" y="1682184"/>
            <a:ext cx="6866" cy="1505448"/>
          </a:xfrm>
          <a:prstGeom prst="line">
            <a:avLst/>
          </a:prstGeom>
          <a:noFill/>
          <a:ln w="12700">
            <a:solidFill>
              <a:srgbClr val="6C92C0"/>
            </a:solidFill>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flipH="1" flipV="1">
            <a:off x="8012404" y="1694273"/>
            <a:ext cx="1" cy="1493359"/>
          </a:xfrm>
          <a:prstGeom prst="line">
            <a:avLst/>
          </a:prstGeom>
          <a:noFill/>
          <a:ln w="12700">
            <a:solidFill>
              <a:srgbClr val="6C92C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flipH="1" flipV="1">
            <a:off x="10875972" y="3333560"/>
            <a:ext cx="6190" cy="1102973"/>
          </a:xfrm>
          <a:prstGeom prst="line">
            <a:avLst/>
          </a:prstGeom>
          <a:noFill/>
          <a:ln w="12700">
            <a:solidFill>
              <a:srgbClr val="6C92C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flipV="1">
            <a:off x="2476048" y="3295632"/>
            <a:ext cx="1" cy="1140901"/>
          </a:xfrm>
          <a:prstGeom prst="line">
            <a:avLst/>
          </a:prstGeom>
          <a:noFill/>
          <a:ln w="12700">
            <a:solidFill>
              <a:srgbClr val="6C92C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 name="直接连接符 13"/>
          <p:cNvCxnSpPr/>
          <p:nvPr/>
        </p:nvCxnSpPr>
        <p:spPr>
          <a:xfrm flipH="1" flipV="1">
            <a:off x="5872805" y="3287844"/>
            <a:ext cx="6190" cy="1148689"/>
          </a:xfrm>
          <a:prstGeom prst="line">
            <a:avLst/>
          </a:prstGeom>
          <a:noFill/>
          <a:ln w="12700">
            <a:solidFill>
              <a:srgbClr val="6C92C0"/>
            </a:solidFill>
          </a:ln>
        </p:spPr>
        <p:style>
          <a:lnRef idx="2">
            <a:schemeClr val="accent1">
              <a:shade val="50000"/>
            </a:schemeClr>
          </a:lnRef>
          <a:fillRef idx="1">
            <a:schemeClr val="accent1"/>
          </a:fillRef>
          <a:effectRef idx="0">
            <a:schemeClr val="accent1"/>
          </a:effectRef>
          <a:fontRef idx="minor">
            <a:schemeClr val="lt1"/>
          </a:fontRef>
        </p:style>
      </p:cxnSp>
      <p:sp>
        <p:nvSpPr>
          <p:cNvPr id="15" name="矩形 14"/>
          <p:cNvSpPr/>
          <p:nvPr/>
        </p:nvSpPr>
        <p:spPr>
          <a:xfrm>
            <a:off x="1441005" y="1695752"/>
            <a:ext cx="2192845" cy="307777"/>
          </a:xfrm>
          <a:prstGeom prst="rect">
            <a:avLst/>
          </a:prstGeom>
        </p:spPr>
        <p:txBody>
          <a:bodyPr wrap="square">
            <a:spAutoFit/>
          </a:bodyPr>
          <a:lstStyle/>
          <a:p>
            <a:r>
              <a:rPr lang="zh-CN" altLang="en-US" sz="1400" dirty="0" smtClean="0">
                <a:solidFill>
                  <a:srgbClr val="48A2A0"/>
                </a:solidFill>
                <a:effectLst/>
                <a:ea typeface="Calibri" panose="020F0502020204030204" pitchFamily="34" charset="0"/>
              </a:rPr>
              <a:t>用户自由模式挑战</a:t>
            </a:r>
            <a:endParaRPr lang="en-US" altLang="zh-CN" sz="1400" dirty="0">
              <a:solidFill>
                <a:srgbClr val="48A2A0"/>
              </a:solidFill>
              <a:effectLst/>
              <a:ea typeface="Calibri" panose="020F0502020204030204" pitchFamily="34" charset="0"/>
            </a:endParaRPr>
          </a:p>
        </p:txBody>
      </p:sp>
      <p:sp>
        <p:nvSpPr>
          <p:cNvPr id="16" name="矩形 15"/>
          <p:cNvSpPr/>
          <p:nvPr/>
        </p:nvSpPr>
        <p:spPr>
          <a:xfrm>
            <a:off x="1419649" y="2037995"/>
            <a:ext cx="2112798" cy="830997"/>
          </a:xfrm>
          <a:prstGeom prst="rect">
            <a:avLst/>
          </a:prstGeom>
        </p:spPr>
        <p:txBody>
          <a:bodyPr wrap="square">
            <a:spAutoFit/>
          </a:bodyPr>
          <a:lstStyle/>
          <a:p>
            <a:r>
              <a:rPr lang="zh-CN" altLang="en-US" sz="1200" dirty="0" smtClean="0">
                <a:solidFill>
                  <a:schemeClr val="tx1">
                    <a:lumMod val="75000"/>
                    <a:lumOff val="25000"/>
                  </a:schemeClr>
                </a:solidFill>
              </a:rPr>
              <a:t>用户在自由模式下，选择一个关卡进行游戏。在完成关卡后可以分享玩法给其他人，也可以点赞或收藏地图。</a:t>
            </a:r>
            <a:endParaRPr lang="zh-CN" altLang="en-US" sz="1200" dirty="0">
              <a:solidFill>
                <a:schemeClr val="tx1">
                  <a:lumMod val="75000"/>
                  <a:lumOff val="25000"/>
                </a:schemeClr>
              </a:solidFill>
            </a:endParaRPr>
          </a:p>
        </p:txBody>
      </p:sp>
      <p:sp>
        <p:nvSpPr>
          <p:cNvPr id="17" name="矩形 16"/>
          <p:cNvSpPr/>
          <p:nvPr/>
        </p:nvSpPr>
        <p:spPr>
          <a:xfrm>
            <a:off x="4873303" y="1630524"/>
            <a:ext cx="2486786" cy="307777"/>
          </a:xfrm>
          <a:prstGeom prst="rect">
            <a:avLst/>
          </a:prstGeom>
        </p:spPr>
        <p:txBody>
          <a:bodyPr wrap="square">
            <a:spAutoFit/>
          </a:bodyPr>
          <a:lstStyle/>
          <a:p>
            <a:r>
              <a:rPr lang="zh-CN" altLang="en-US" sz="1400" dirty="0" smtClean="0">
                <a:solidFill>
                  <a:srgbClr val="48A2A0"/>
                </a:solidFill>
                <a:effectLst/>
                <a:ea typeface="Calibri" panose="020F0502020204030204" pitchFamily="34" charset="0"/>
              </a:rPr>
              <a:t>用户创建地图</a:t>
            </a:r>
            <a:endParaRPr lang="en-US" altLang="zh-CN" sz="1400" dirty="0">
              <a:solidFill>
                <a:srgbClr val="48A2A0"/>
              </a:solidFill>
              <a:effectLst/>
              <a:ea typeface="Calibri" panose="020F0502020204030204" pitchFamily="34" charset="0"/>
            </a:endParaRPr>
          </a:p>
        </p:txBody>
      </p:sp>
      <p:sp>
        <p:nvSpPr>
          <p:cNvPr id="18" name="矩形 17"/>
          <p:cNvSpPr/>
          <p:nvPr/>
        </p:nvSpPr>
        <p:spPr>
          <a:xfrm>
            <a:off x="4873303" y="1945663"/>
            <a:ext cx="2112798" cy="1200329"/>
          </a:xfrm>
          <a:prstGeom prst="rect">
            <a:avLst/>
          </a:prstGeom>
        </p:spPr>
        <p:txBody>
          <a:bodyPr wrap="square">
            <a:spAutoFit/>
          </a:bodyPr>
          <a:lstStyle/>
          <a:p>
            <a:r>
              <a:rPr lang="zh-CN" altLang="en-US" sz="1200" dirty="0" smtClean="0">
                <a:solidFill>
                  <a:schemeClr val="tx1">
                    <a:lumMod val="75000"/>
                    <a:lumOff val="25000"/>
                  </a:schemeClr>
                </a:solidFill>
              </a:rPr>
              <a:t>用户在自由模式下，进入创造地图界面，选择一定的场景元素并设置一定的规则与提示信息，对地图进行构建。只有构建完成的，可通关的地图才可以提交。</a:t>
            </a:r>
            <a:endParaRPr lang="zh-CN" altLang="en-US" sz="1200" dirty="0">
              <a:solidFill>
                <a:schemeClr val="tx1">
                  <a:lumMod val="75000"/>
                  <a:lumOff val="25000"/>
                </a:schemeClr>
              </a:solidFill>
            </a:endParaRPr>
          </a:p>
        </p:txBody>
      </p:sp>
      <p:sp>
        <p:nvSpPr>
          <p:cNvPr id="19" name="矩形 18"/>
          <p:cNvSpPr/>
          <p:nvPr/>
        </p:nvSpPr>
        <p:spPr>
          <a:xfrm>
            <a:off x="8285872" y="1655286"/>
            <a:ext cx="2231881" cy="307777"/>
          </a:xfrm>
          <a:prstGeom prst="rect">
            <a:avLst/>
          </a:prstGeom>
        </p:spPr>
        <p:txBody>
          <a:bodyPr wrap="square">
            <a:spAutoFit/>
          </a:bodyPr>
          <a:lstStyle/>
          <a:p>
            <a:r>
              <a:rPr lang="zh-CN" altLang="en-US" sz="1400" dirty="0" smtClean="0">
                <a:solidFill>
                  <a:srgbClr val="48A2A0"/>
                </a:solidFill>
                <a:effectLst/>
                <a:ea typeface="Calibri" panose="020F0502020204030204" pitchFamily="34" charset="0"/>
              </a:rPr>
              <a:t>用户发布地图</a:t>
            </a:r>
            <a:endParaRPr lang="en-US" altLang="zh-CN" sz="1400" dirty="0">
              <a:solidFill>
                <a:srgbClr val="48A2A0"/>
              </a:solidFill>
              <a:effectLst/>
              <a:ea typeface="Calibri" panose="020F0502020204030204" pitchFamily="34" charset="0"/>
            </a:endParaRPr>
          </a:p>
        </p:txBody>
      </p:sp>
      <p:sp>
        <p:nvSpPr>
          <p:cNvPr id="20" name="矩形 19"/>
          <p:cNvSpPr/>
          <p:nvPr/>
        </p:nvSpPr>
        <p:spPr>
          <a:xfrm>
            <a:off x="8285872" y="1945663"/>
            <a:ext cx="2112798" cy="461665"/>
          </a:xfrm>
          <a:prstGeom prst="rect">
            <a:avLst/>
          </a:prstGeom>
        </p:spPr>
        <p:txBody>
          <a:bodyPr wrap="square">
            <a:spAutoFit/>
          </a:bodyPr>
          <a:lstStyle/>
          <a:p>
            <a:r>
              <a:rPr lang="zh-CN" altLang="en-US" sz="1200" dirty="0" smtClean="0">
                <a:solidFill>
                  <a:schemeClr val="tx1">
                    <a:lumMod val="75000"/>
                    <a:lumOff val="25000"/>
                  </a:schemeClr>
                </a:solidFill>
              </a:rPr>
              <a:t>用户进入个人主页，可以对未发布的地图进行发布。</a:t>
            </a:r>
            <a:endParaRPr lang="zh-CN" altLang="en-US" sz="1200" dirty="0">
              <a:solidFill>
                <a:schemeClr val="tx1">
                  <a:lumMod val="75000"/>
                  <a:lumOff val="25000"/>
                </a:schemeClr>
              </a:solidFill>
            </a:endParaRPr>
          </a:p>
        </p:txBody>
      </p:sp>
      <p:sp>
        <p:nvSpPr>
          <p:cNvPr id="21" name="矩形 20"/>
          <p:cNvSpPr/>
          <p:nvPr/>
        </p:nvSpPr>
        <p:spPr>
          <a:xfrm>
            <a:off x="3438118" y="3387372"/>
            <a:ext cx="2383932" cy="307777"/>
          </a:xfrm>
          <a:prstGeom prst="rect">
            <a:avLst/>
          </a:prstGeom>
        </p:spPr>
        <p:txBody>
          <a:bodyPr wrap="square">
            <a:spAutoFit/>
          </a:bodyPr>
          <a:lstStyle/>
          <a:p>
            <a:r>
              <a:rPr lang="zh-CN" altLang="en-US" sz="1400" dirty="0" smtClean="0">
                <a:solidFill>
                  <a:srgbClr val="48A2A0"/>
                </a:solidFill>
                <a:effectLst/>
                <a:ea typeface="Calibri" panose="020F0502020204030204" pitchFamily="34" charset="0"/>
              </a:rPr>
              <a:t>用户删除地图</a:t>
            </a:r>
            <a:endParaRPr lang="en-US" altLang="zh-CN" sz="1400" dirty="0">
              <a:solidFill>
                <a:srgbClr val="48A2A0"/>
              </a:solidFill>
              <a:effectLst/>
              <a:ea typeface="Calibri" panose="020F0502020204030204" pitchFamily="34" charset="0"/>
            </a:endParaRPr>
          </a:p>
        </p:txBody>
      </p:sp>
      <p:sp>
        <p:nvSpPr>
          <p:cNvPr id="22" name="矩形 21"/>
          <p:cNvSpPr/>
          <p:nvPr/>
        </p:nvSpPr>
        <p:spPr>
          <a:xfrm>
            <a:off x="3438118" y="3695149"/>
            <a:ext cx="2112798" cy="461665"/>
          </a:xfrm>
          <a:prstGeom prst="rect">
            <a:avLst/>
          </a:prstGeom>
        </p:spPr>
        <p:txBody>
          <a:bodyPr wrap="square">
            <a:spAutoFit/>
          </a:bodyPr>
          <a:lstStyle/>
          <a:p>
            <a:r>
              <a:rPr lang="zh-CN" altLang="en-US" sz="1200" dirty="0" smtClean="0">
                <a:solidFill>
                  <a:schemeClr val="tx1">
                    <a:lumMod val="75000"/>
                    <a:lumOff val="25000"/>
                  </a:schemeClr>
                </a:solidFill>
              </a:rPr>
              <a:t>用户进入个人主页，可以对未发布的地图进行删除。</a:t>
            </a:r>
            <a:endParaRPr lang="zh-CN" altLang="en-US" sz="1200" dirty="0">
              <a:solidFill>
                <a:schemeClr val="tx1">
                  <a:lumMod val="75000"/>
                  <a:lumOff val="25000"/>
                </a:schemeClr>
              </a:solidFill>
            </a:endParaRPr>
          </a:p>
        </p:txBody>
      </p:sp>
      <p:sp>
        <p:nvSpPr>
          <p:cNvPr id="25" name="矩形 24"/>
          <p:cNvSpPr/>
          <p:nvPr/>
        </p:nvSpPr>
        <p:spPr>
          <a:xfrm>
            <a:off x="7617452" y="3376959"/>
            <a:ext cx="2112798" cy="307777"/>
          </a:xfrm>
          <a:prstGeom prst="rect">
            <a:avLst/>
          </a:prstGeom>
        </p:spPr>
        <p:txBody>
          <a:bodyPr wrap="square">
            <a:spAutoFit/>
          </a:bodyPr>
          <a:lstStyle/>
          <a:p>
            <a:pPr algn="r"/>
            <a:r>
              <a:rPr lang="zh-CN" altLang="en-US" sz="1400" dirty="0" smtClean="0">
                <a:solidFill>
                  <a:srgbClr val="48A2A0"/>
                </a:solidFill>
                <a:effectLst/>
                <a:ea typeface="Calibri" panose="020F0502020204030204" pitchFamily="34" charset="0"/>
              </a:rPr>
              <a:t>用户修改地图</a:t>
            </a:r>
            <a:endParaRPr lang="en-US" altLang="zh-CN" sz="1400" dirty="0">
              <a:solidFill>
                <a:srgbClr val="48A2A0"/>
              </a:solidFill>
              <a:effectLst/>
              <a:ea typeface="Calibri" panose="020F0502020204030204" pitchFamily="34" charset="0"/>
            </a:endParaRPr>
          </a:p>
        </p:txBody>
      </p:sp>
      <p:sp>
        <p:nvSpPr>
          <p:cNvPr id="26" name="矩形 25"/>
          <p:cNvSpPr/>
          <p:nvPr/>
        </p:nvSpPr>
        <p:spPr>
          <a:xfrm>
            <a:off x="8514919" y="3683943"/>
            <a:ext cx="2112798" cy="461665"/>
          </a:xfrm>
          <a:prstGeom prst="rect">
            <a:avLst/>
          </a:prstGeom>
        </p:spPr>
        <p:txBody>
          <a:bodyPr wrap="square">
            <a:spAutoFit/>
          </a:bodyPr>
          <a:lstStyle/>
          <a:p>
            <a:r>
              <a:rPr lang="zh-CN" altLang="en-US" sz="1200" dirty="0" smtClean="0">
                <a:solidFill>
                  <a:schemeClr val="tx1">
                    <a:lumMod val="75000"/>
                    <a:lumOff val="25000"/>
                  </a:schemeClr>
                </a:solidFill>
              </a:rPr>
              <a:t>用户进入个人主页，可以对未发布的地图进行修改。</a:t>
            </a:r>
            <a:endParaRPr lang="zh-CN" altLang="en-US" sz="1200" dirty="0">
              <a:solidFill>
                <a:schemeClr val="tx1">
                  <a:lumMod val="75000"/>
                  <a:lumOff val="25000"/>
                </a:schemeClr>
              </a:solidFill>
            </a:endParaRPr>
          </a:p>
        </p:txBody>
      </p:sp>
      <p:sp>
        <p:nvSpPr>
          <p:cNvPr id="33" name="椭圆 32"/>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344023" y="448348"/>
            <a:ext cx="5525872" cy="523220"/>
          </a:xfrm>
          <a:prstGeom prst="rect">
            <a:avLst/>
          </a:prstGeom>
        </p:spPr>
        <p:txBody>
          <a:bodyPr wrap="none">
            <a:spAutoFit/>
          </a:bodyPr>
          <a:lstStyle/>
          <a:p>
            <a:r>
              <a:rPr lang="zh-CN" altLang="en-US" sz="2800" b="1" dirty="0" smtClean="0">
                <a:solidFill>
                  <a:schemeClr val="tx1">
                    <a:lumMod val="75000"/>
                    <a:lumOff val="25000"/>
                  </a:schemeClr>
                </a:solidFill>
                <a:latin typeface="微软雅黑" pitchFamily="34" charset="-122"/>
                <a:ea typeface="微软雅黑" pitchFamily="34" charset="-122"/>
              </a:rPr>
              <a:t>前期调研</a:t>
            </a:r>
            <a:r>
              <a:rPr lang="en-US" altLang="zh-CN" sz="2800" b="1" dirty="0" smtClean="0">
                <a:solidFill>
                  <a:schemeClr val="tx1">
                    <a:lumMod val="75000"/>
                    <a:lumOff val="25000"/>
                  </a:schemeClr>
                </a:solidFill>
                <a:latin typeface="微软雅黑" pitchFamily="34" charset="-122"/>
                <a:ea typeface="微软雅黑" pitchFamily="34" charset="-122"/>
              </a:rPr>
              <a:t>-</a:t>
            </a:r>
            <a:r>
              <a:rPr lang="zh-CN" altLang="en-US" sz="2800" b="1" dirty="0" smtClean="0">
                <a:solidFill>
                  <a:schemeClr val="tx1">
                    <a:lumMod val="75000"/>
                    <a:lumOff val="25000"/>
                  </a:schemeClr>
                </a:solidFill>
                <a:latin typeface="微软雅黑" pitchFamily="34" charset="-122"/>
                <a:ea typeface="微软雅黑" pitchFamily="34" charset="-122"/>
              </a:rPr>
              <a:t>用户故事</a:t>
            </a:r>
            <a:r>
              <a:rPr lang="en-US" altLang="zh-CN" sz="2800" b="1" dirty="0" smtClean="0">
                <a:solidFill>
                  <a:schemeClr val="tx1">
                    <a:lumMod val="75000"/>
                    <a:lumOff val="25000"/>
                  </a:schemeClr>
                </a:solidFill>
                <a:latin typeface="微软雅黑" pitchFamily="34" charset="-122"/>
                <a:ea typeface="微软雅黑" pitchFamily="34" charset="-122"/>
              </a:rPr>
              <a:t>-</a:t>
            </a:r>
            <a:r>
              <a:rPr lang="zh-CN" altLang="en-US" sz="2800" b="1" dirty="0" smtClean="0">
                <a:solidFill>
                  <a:schemeClr val="tx1">
                    <a:lumMod val="75000"/>
                    <a:lumOff val="25000"/>
                  </a:schemeClr>
                </a:solidFill>
                <a:latin typeface="微软雅黑" pitchFamily="34" charset="-122"/>
                <a:ea typeface="微软雅黑" pitchFamily="34" charset="-122"/>
              </a:rPr>
              <a:t>自由模式部分</a:t>
            </a:r>
            <a:endParaRPr lang="zh-CN" altLang="en-US" sz="2800" b="1" dirty="0">
              <a:solidFill>
                <a:schemeClr val="tx1">
                  <a:lumMod val="75000"/>
                  <a:lumOff val="25000"/>
                </a:schemeClr>
              </a:solidFill>
              <a:latin typeface="微软雅黑" pitchFamily="34" charset="-122"/>
              <a:ea typeface="微软雅黑" pitchFamily="34" charset="-122"/>
            </a:endParaRP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831" y="4572528"/>
            <a:ext cx="3079783" cy="194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0691" y="4544515"/>
            <a:ext cx="3090714" cy="1956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12072" y="4556495"/>
            <a:ext cx="3187650" cy="2017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5617" y="4572528"/>
            <a:ext cx="3136979" cy="1985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38722" y="4556495"/>
            <a:ext cx="3262988" cy="2065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73851" y="4564830"/>
            <a:ext cx="3236645" cy="2048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75358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椭圆 23"/>
          <p:cNvSpPr/>
          <p:nvPr/>
        </p:nvSpPr>
        <p:spPr>
          <a:xfrm>
            <a:off x="4758074" y="753893"/>
            <a:ext cx="713428" cy="713428"/>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2910172" y="4341694"/>
            <a:ext cx="191910" cy="19191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2216279" y="3615912"/>
            <a:ext cx="952500" cy="95250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318018" y="3707441"/>
            <a:ext cx="771365" cy="769441"/>
          </a:xfrm>
          <a:prstGeom prst="rect">
            <a:avLst/>
          </a:prstGeom>
          <a:noFill/>
        </p:spPr>
        <p:txBody>
          <a:bodyPr wrap="none" rtlCol="0">
            <a:spAutoFit/>
          </a:bodyPr>
          <a:lstStyle/>
          <a:p>
            <a:pPr algn="ctr"/>
            <a:r>
              <a:rPr lang="en-US" altLang="zh-CN" sz="4400" b="1" dirty="0" smtClean="0">
                <a:solidFill>
                  <a:schemeClr val="bg1"/>
                </a:solidFill>
              </a:rPr>
              <a:t>01</a:t>
            </a:r>
            <a:endParaRPr lang="zh-CN" altLang="en-US" sz="4400" b="1" dirty="0">
              <a:solidFill>
                <a:schemeClr val="bg1"/>
              </a:solidFill>
            </a:endParaRPr>
          </a:p>
        </p:txBody>
      </p:sp>
      <p:sp>
        <p:nvSpPr>
          <p:cNvPr id="6" name="文本框 5"/>
          <p:cNvSpPr txBox="1"/>
          <p:nvPr/>
        </p:nvSpPr>
        <p:spPr>
          <a:xfrm>
            <a:off x="1855454" y="4874977"/>
            <a:ext cx="1569661" cy="369332"/>
          </a:xfrm>
          <a:prstGeom prst="rect">
            <a:avLst/>
          </a:prstGeom>
          <a:noFill/>
        </p:spPr>
        <p:txBody>
          <a:bodyPr wrap="none" rtlCol="0">
            <a:spAutoFit/>
          </a:bodyPr>
          <a:lstStyle/>
          <a:p>
            <a:pPr algn="ctr"/>
            <a:r>
              <a:rPr lang="zh-CN" altLang="en-US" dirty="0" smtClean="0">
                <a:latin typeface="+mj-lt"/>
              </a:rPr>
              <a:t>项目总体</a:t>
            </a:r>
            <a:r>
              <a:rPr lang="zh-CN" altLang="en-US" dirty="0">
                <a:latin typeface="+mj-lt"/>
              </a:rPr>
              <a:t>情况</a:t>
            </a:r>
          </a:p>
        </p:txBody>
      </p:sp>
      <p:sp>
        <p:nvSpPr>
          <p:cNvPr id="11" name="文本框 10"/>
          <p:cNvSpPr txBox="1"/>
          <p:nvPr/>
        </p:nvSpPr>
        <p:spPr>
          <a:xfrm>
            <a:off x="4225974" y="4895344"/>
            <a:ext cx="1569661" cy="369332"/>
          </a:xfrm>
          <a:prstGeom prst="rect">
            <a:avLst/>
          </a:prstGeom>
          <a:noFill/>
        </p:spPr>
        <p:txBody>
          <a:bodyPr wrap="none" rtlCol="0">
            <a:spAutoFit/>
          </a:bodyPr>
          <a:lstStyle/>
          <a:p>
            <a:pPr algn="ctr"/>
            <a:r>
              <a:rPr lang="zh-CN" altLang="en-US" dirty="0" smtClean="0">
                <a:latin typeface="+mj-lt"/>
              </a:rPr>
              <a:t>项目内容亮点</a:t>
            </a:r>
            <a:endParaRPr lang="zh-CN" altLang="en-US" dirty="0">
              <a:latin typeface="+mj-lt"/>
            </a:endParaRPr>
          </a:p>
        </p:txBody>
      </p:sp>
      <p:sp>
        <p:nvSpPr>
          <p:cNvPr id="16" name="文本框 15"/>
          <p:cNvSpPr txBox="1"/>
          <p:nvPr/>
        </p:nvSpPr>
        <p:spPr>
          <a:xfrm>
            <a:off x="6518852" y="4870259"/>
            <a:ext cx="1569661" cy="369332"/>
          </a:xfrm>
          <a:prstGeom prst="rect">
            <a:avLst/>
          </a:prstGeom>
          <a:noFill/>
        </p:spPr>
        <p:txBody>
          <a:bodyPr wrap="none" rtlCol="0">
            <a:spAutoFit/>
          </a:bodyPr>
          <a:lstStyle/>
          <a:p>
            <a:pPr algn="ctr"/>
            <a:r>
              <a:rPr lang="zh-CN" altLang="en-US" dirty="0" smtClean="0">
                <a:latin typeface="+mj-lt"/>
              </a:rPr>
              <a:t>过程管理亮点</a:t>
            </a:r>
            <a:endParaRPr lang="zh-CN" altLang="en-US" dirty="0">
              <a:latin typeface="+mj-lt"/>
            </a:endParaRPr>
          </a:p>
        </p:txBody>
      </p:sp>
      <p:sp>
        <p:nvSpPr>
          <p:cNvPr id="21" name="文本框 20"/>
          <p:cNvSpPr txBox="1"/>
          <p:nvPr/>
        </p:nvSpPr>
        <p:spPr>
          <a:xfrm>
            <a:off x="9223711" y="4870259"/>
            <a:ext cx="1195535" cy="369332"/>
          </a:xfrm>
          <a:prstGeom prst="rect">
            <a:avLst/>
          </a:prstGeom>
          <a:noFill/>
        </p:spPr>
        <p:txBody>
          <a:bodyPr wrap="square" rtlCol="0">
            <a:spAutoFit/>
          </a:bodyPr>
          <a:lstStyle/>
          <a:p>
            <a:pPr algn="ctr"/>
            <a:r>
              <a:rPr lang="zh-CN" altLang="en-US" dirty="0" smtClean="0">
                <a:latin typeface="+mj-lt"/>
              </a:rPr>
              <a:t>项目总结</a:t>
            </a:r>
            <a:endParaRPr lang="zh-CN" altLang="en-US" dirty="0">
              <a:latin typeface="+mj-lt"/>
            </a:endParaRPr>
          </a:p>
        </p:txBody>
      </p:sp>
      <p:sp>
        <p:nvSpPr>
          <p:cNvPr id="23" name="椭圆 22"/>
          <p:cNvSpPr/>
          <p:nvPr/>
        </p:nvSpPr>
        <p:spPr>
          <a:xfrm>
            <a:off x="4869180" y="686969"/>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MH_Others_1"/>
          <p:cNvSpPr txBox="1"/>
          <p:nvPr>
            <p:custDataLst>
              <p:tags r:id="rId1"/>
            </p:custDataLst>
          </p:nvPr>
        </p:nvSpPr>
        <p:spPr>
          <a:xfrm>
            <a:off x="4160902" y="1467321"/>
            <a:ext cx="3955467" cy="847938"/>
          </a:xfrm>
          <a:prstGeom prst="rect">
            <a:avLst/>
          </a:prstGeom>
          <a:noFill/>
        </p:spPr>
        <p:txBody>
          <a:bodyPr wrap="square" rtlCol="0">
            <a:noAutofit/>
          </a:bodyPr>
          <a:lstStyle/>
          <a:p>
            <a:pPr algn="ctr"/>
            <a:r>
              <a:rPr lang="en-US" altLang="zh-CN" sz="4400" dirty="0">
                <a:solidFill>
                  <a:schemeClr val="bg1"/>
                </a:solidFill>
                <a:effectLst>
                  <a:outerShdw blurRad="38100" dist="38100" dir="2700000" algn="tl">
                    <a:srgbClr val="000000">
                      <a:alpha val="43137"/>
                    </a:srgbClr>
                  </a:outerShdw>
                </a:effectLst>
                <a:latin typeface="+mj-lt"/>
                <a:cs typeface="Arial" pitchFamily="34" charset="0"/>
              </a:rPr>
              <a:t>Contents</a:t>
            </a:r>
            <a:endParaRPr lang="zh-CN" altLang="en-US" sz="4400" dirty="0">
              <a:solidFill>
                <a:schemeClr val="bg1"/>
              </a:solidFill>
              <a:effectLst>
                <a:outerShdw blurRad="38100" dist="38100" dir="2700000" algn="tl">
                  <a:srgbClr val="000000">
                    <a:alpha val="43137"/>
                  </a:srgbClr>
                </a:outerShdw>
              </a:effectLst>
              <a:latin typeface="+mj-lt"/>
              <a:cs typeface="Arial" pitchFamily="34" charset="0"/>
            </a:endParaRPr>
          </a:p>
        </p:txBody>
      </p:sp>
      <p:sp>
        <p:nvSpPr>
          <p:cNvPr id="9" name="椭圆 8"/>
          <p:cNvSpPr/>
          <p:nvPr/>
        </p:nvSpPr>
        <p:spPr>
          <a:xfrm>
            <a:off x="4495929" y="3634647"/>
            <a:ext cx="952500" cy="95250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4586496" y="3726176"/>
            <a:ext cx="771365" cy="769441"/>
          </a:xfrm>
          <a:prstGeom prst="rect">
            <a:avLst/>
          </a:prstGeom>
          <a:noFill/>
        </p:spPr>
        <p:txBody>
          <a:bodyPr wrap="none" rtlCol="0">
            <a:spAutoFit/>
          </a:bodyPr>
          <a:lstStyle/>
          <a:p>
            <a:pPr algn="ctr"/>
            <a:r>
              <a:rPr lang="en-US" altLang="zh-CN" sz="4400" b="1" dirty="0" smtClean="0">
                <a:solidFill>
                  <a:schemeClr val="bg1"/>
                </a:solidFill>
              </a:rPr>
              <a:t>02</a:t>
            </a:r>
            <a:endParaRPr lang="zh-CN" altLang="en-US" sz="4400" b="1" dirty="0">
              <a:solidFill>
                <a:schemeClr val="bg1"/>
              </a:solidFill>
            </a:endParaRPr>
          </a:p>
        </p:txBody>
      </p:sp>
      <p:sp>
        <p:nvSpPr>
          <p:cNvPr id="33" name="椭圆 32"/>
          <p:cNvSpPr/>
          <p:nvPr/>
        </p:nvSpPr>
        <p:spPr>
          <a:xfrm>
            <a:off x="5203969" y="4341694"/>
            <a:ext cx="191910" cy="19191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6775579" y="3634647"/>
            <a:ext cx="952500" cy="95250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6837323" y="3726176"/>
            <a:ext cx="771365" cy="769441"/>
          </a:xfrm>
          <a:prstGeom prst="rect">
            <a:avLst/>
          </a:prstGeom>
          <a:noFill/>
        </p:spPr>
        <p:txBody>
          <a:bodyPr wrap="none" rtlCol="0">
            <a:spAutoFit/>
          </a:bodyPr>
          <a:lstStyle/>
          <a:p>
            <a:pPr algn="ctr"/>
            <a:r>
              <a:rPr lang="en-US" altLang="zh-CN" sz="4400" b="1" dirty="0" smtClean="0">
                <a:solidFill>
                  <a:schemeClr val="bg1"/>
                </a:solidFill>
              </a:rPr>
              <a:t>03</a:t>
            </a:r>
            <a:endParaRPr lang="zh-CN" altLang="en-US" sz="4400" b="1" dirty="0">
              <a:solidFill>
                <a:schemeClr val="bg1"/>
              </a:solidFill>
            </a:endParaRPr>
          </a:p>
        </p:txBody>
      </p:sp>
      <p:sp>
        <p:nvSpPr>
          <p:cNvPr id="34" name="椭圆 33"/>
          <p:cNvSpPr/>
          <p:nvPr/>
        </p:nvSpPr>
        <p:spPr>
          <a:xfrm>
            <a:off x="7516801" y="4341694"/>
            <a:ext cx="191910" cy="19191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9223711" y="3609562"/>
            <a:ext cx="952500" cy="95250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9314278" y="3701091"/>
            <a:ext cx="771365" cy="769441"/>
          </a:xfrm>
          <a:prstGeom prst="rect">
            <a:avLst/>
          </a:prstGeom>
          <a:noFill/>
        </p:spPr>
        <p:txBody>
          <a:bodyPr wrap="none" rtlCol="0">
            <a:spAutoFit/>
          </a:bodyPr>
          <a:lstStyle/>
          <a:p>
            <a:pPr algn="ctr"/>
            <a:r>
              <a:rPr lang="en-US" altLang="zh-CN" sz="4400" b="1" dirty="0" smtClean="0">
                <a:solidFill>
                  <a:schemeClr val="bg1"/>
                </a:solidFill>
              </a:rPr>
              <a:t>04</a:t>
            </a:r>
            <a:endParaRPr lang="zh-CN" altLang="en-US" sz="4400" b="1" dirty="0">
              <a:solidFill>
                <a:schemeClr val="bg1"/>
              </a:solidFill>
            </a:endParaRPr>
          </a:p>
        </p:txBody>
      </p:sp>
      <p:sp>
        <p:nvSpPr>
          <p:cNvPr id="35" name="椭圆 34"/>
          <p:cNvSpPr/>
          <p:nvPr/>
        </p:nvSpPr>
        <p:spPr>
          <a:xfrm>
            <a:off x="9939017" y="4341693"/>
            <a:ext cx="191910" cy="19191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2687912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3272790" y="3177540"/>
            <a:ext cx="3139440" cy="313944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880110" y="1546860"/>
            <a:ext cx="3139440" cy="31394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344023" y="448348"/>
            <a:ext cx="5525872" cy="523220"/>
          </a:xfrm>
          <a:prstGeom prst="rect">
            <a:avLst/>
          </a:prstGeom>
        </p:spPr>
        <p:txBody>
          <a:bodyPr wrap="none">
            <a:spAutoFit/>
          </a:bodyPr>
          <a:lstStyle/>
          <a:p>
            <a:pPr lvl="0"/>
            <a:r>
              <a:rPr lang="zh-CN" altLang="en-US" sz="2800" b="1" dirty="0" smtClean="0">
                <a:solidFill>
                  <a:prstClr val="black">
                    <a:lumMod val="75000"/>
                    <a:lumOff val="25000"/>
                  </a:prstClr>
                </a:solidFill>
                <a:latin typeface="微软雅黑" pitchFamily="34" charset="-122"/>
                <a:ea typeface="微软雅黑" pitchFamily="34" charset="-122"/>
              </a:rPr>
              <a:t>前期调研</a:t>
            </a:r>
            <a:r>
              <a:rPr lang="en-US" altLang="zh-CN" sz="2800" b="1" dirty="0" smtClean="0">
                <a:solidFill>
                  <a:prstClr val="black">
                    <a:lumMod val="75000"/>
                    <a:lumOff val="25000"/>
                  </a:prstClr>
                </a:solidFill>
                <a:latin typeface="微软雅黑" pitchFamily="34" charset="-122"/>
                <a:ea typeface="微软雅黑" pitchFamily="34" charset="-122"/>
              </a:rPr>
              <a:t>-</a:t>
            </a:r>
            <a:r>
              <a:rPr lang="zh-CN" altLang="en-US" sz="2800" b="1" dirty="0" smtClean="0">
                <a:solidFill>
                  <a:prstClr val="black">
                    <a:lumMod val="75000"/>
                    <a:lumOff val="25000"/>
                  </a:prstClr>
                </a:solidFill>
                <a:latin typeface="微软雅黑" pitchFamily="34" charset="-122"/>
                <a:ea typeface="微软雅黑" pitchFamily="34" charset="-122"/>
              </a:rPr>
              <a:t>用户</a:t>
            </a:r>
            <a:r>
              <a:rPr lang="zh-CN" altLang="en-US" sz="2800" b="1" dirty="0">
                <a:solidFill>
                  <a:prstClr val="black">
                    <a:lumMod val="75000"/>
                    <a:lumOff val="25000"/>
                  </a:prstClr>
                </a:solidFill>
                <a:latin typeface="微软雅黑" pitchFamily="34" charset="-122"/>
                <a:ea typeface="微软雅黑" pitchFamily="34" charset="-122"/>
              </a:rPr>
              <a:t>故事</a:t>
            </a:r>
            <a:r>
              <a:rPr lang="en-US" altLang="zh-CN" sz="2800" b="1" dirty="0">
                <a:solidFill>
                  <a:prstClr val="black">
                    <a:lumMod val="75000"/>
                    <a:lumOff val="25000"/>
                  </a:prstClr>
                </a:solidFill>
                <a:latin typeface="微软雅黑" pitchFamily="34" charset="-122"/>
                <a:ea typeface="微软雅黑" pitchFamily="34" charset="-122"/>
              </a:rPr>
              <a:t>-</a:t>
            </a:r>
            <a:r>
              <a:rPr lang="zh-CN" altLang="en-US" sz="2800" b="1" dirty="0" smtClean="0">
                <a:solidFill>
                  <a:prstClr val="black">
                    <a:lumMod val="75000"/>
                    <a:lumOff val="25000"/>
                  </a:prstClr>
                </a:solidFill>
                <a:latin typeface="微软雅黑" pitchFamily="34" charset="-122"/>
                <a:ea typeface="微软雅黑" pitchFamily="34" charset="-122"/>
              </a:rPr>
              <a:t>闯关</a:t>
            </a:r>
            <a:r>
              <a:rPr lang="zh-CN" altLang="en-US" sz="2800" b="1" dirty="0">
                <a:solidFill>
                  <a:prstClr val="black">
                    <a:lumMod val="75000"/>
                    <a:lumOff val="25000"/>
                  </a:prstClr>
                </a:solidFill>
                <a:latin typeface="微软雅黑" pitchFamily="34" charset="-122"/>
                <a:ea typeface="微软雅黑" pitchFamily="34" charset="-122"/>
              </a:rPr>
              <a:t>模式</a:t>
            </a:r>
            <a:r>
              <a:rPr lang="zh-CN" altLang="en-US" sz="2800" b="1" dirty="0" smtClean="0">
                <a:solidFill>
                  <a:prstClr val="black">
                    <a:lumMod val="75000"/>
                    <a:lumOff val="25000"/>
                  </a:prstClr>
                </a:solidFill>
                <a:latin typeface="微软雅黑" pitchFamily="34" charset="-122"/>
                <a:ea typeface="微软雅黑" pitchFamily="34" charset="-122"/>
              </a:rPr>
              <a:t>部分</a:t>
            </a:r>
            <a:endParaRPr lang="en-US" altLang="zh-CN" sz="2800" b="1" dirty="0">
              <a:solidFill>
                <a:prstClr val="black">
                  <a:lumMod val="75000"/>
                  <a:lumOff val="25000"/>
                </a:prstClr>
              </a:solidFill>
              <a:latin typeface="微软雅黑" pitchFamily="34" charset="-122"/>
              <a:ea typeface="微软雅黑" pitchFamily="34" charset="-122"/>
            </a:endParaRPr>
          </a:p>
        </p:txBody>
      </p:sp>
      <p:sp>
        <p:nvSpPr>
          <p:cNvPr id="26" name="矩形 25"/>
          <p:cNvSpPr/>
          <p:nvPr/>
        </p:nvSpPr>
        <p:spPr>
          <a:xfrm>
            <a:off x="1413844" y="2083237"/>
            <a:ext cx="2192845" cy="369332"/>
          </a:xfrm>
          <a:prstGeom prst="rect">
            <a:avLst/>
          </a:prstGeom>
        </p:spPr>
        <p:txBody>
          <a:bodyPr wrap="square">
            <a:spAutoFit/>
          </a:bodyPr>
          <a:lstStyle/>
          <a:p>
            <a:pPr algn="ctr"/>
            <a:r>
              <a:rPr lang="zh-CN" altLang="en-US" dirty="0" smtClean="0">
                <a:solidFill>
                  <a:schemeClr val="tx1">
                    <a:lumMod val="95000"/>
                    <a:lumOff val="5000"/>
                  </a:schemeClr>
                </a:solidFill>
                <a:latin typeface="微软雅黑" pitchFamily="34" charset="-122"/>
                <a:ea typeface="微软雅黑" pitchFamily="34" charset="-122"/>
              </a:rPr>
              <a:t>游客试玩</a:t>
            </a:r>
            <a:endParaRPr lang="en-US" altLang="zh-CN" dirty="0">
              <a:solidFill>
                <a:schemeClr val="tx1">
                  <a:lumMod val="95000"/>
                  <a:lumOff val="5000"/>
                </a:schemeClr>
              </a:solidFill>
              <a:effectLst/>
              <a:latin typeface="微软雅黑" pitchFamily="34" charset="-122"/>
              <a:ea typeface="微软雅黑" pitchFamily="34" charset="-122"/>
            </a:endParaRPr>
          </a:p>
        </p:txBody>
      </p:sp>
      <p:sp>
        <p:nvSpPr>
          <p:cNvPr id="27" name="矩形 26"/>
          <p:cNvSpPr/>
          <p:nvPr/>
        </p:nvSpPr>
        <p:spPr>
          <a:xfrm>
            <a:off x="1453868" y="2599641"/>
            <a:ext cx="2112798" cy="1200329"/>
          </a:xfrm>
          <a:prstGeom prst="rect">
            <a:avLst/>
          </a:prstGeom>
        </p:spPr>
        <p:txBody>
          <a:bodyPr wrap="square">
            <a:spAutoFit/>
          </a:bodyPr>
          <a:lstStyle/>
          <a:p>
            <a:r>
              <a:rPr lang="zh-CN" altLang="en-US" sz="1200" dirty="0" smtClean="0">
                <a:solidFill>
                  <a:schemeClr val="tx1">
                    <a:lumMod val="75000"/>
                    <a:lumOff val="25000"/>
                  </a:schemeClr>
                </a:solidFill>
              </a:rPr>
              <a:t>在未登录的情况系，游客进入闯关模式，选择关卡进行试玩。</a:t>
            </a:r>
            <a:endParaRPr lang="en-US" altLang="zh-CN" sz="1200" dirty="0" smtClean="0">
              <a:solidFill>
                <a:schemeClr val="tx1">
                  <a:lumMod val="75000"/>
                  <a:lumOff val="25000"/>
                </a:schemeClr>
              </a:solidFill>
            </a:endParaRPr>
          </a:p>
          <a:p>
            <a:r>
              <a:rPr lang="zh-CN" altLang="en-US" sz="1200" dirty="0">
                <a:solidFill>
                  <a:schemeClr val="tx1">
                    <a:lumMod val="75000"/>
                    <a:lumOff val="25000"/>
                  </a:schemeClr>
                </a:solidFill>
              </a:rPr>
              <a:t>此时</a:t>
            </a:r>
            <a:r>
              <a:rPr lang="zh-CN" altLang="en-US" sz="1200" dirty="0" smtClean="0">
                <a:solidFill>
                  <a:schemeClr val="tx1">
                    <a:lumMod val="75000"/>
                    <a:lumOff val="25000"/>
                  </a:schemeClr>
                </a:solidFill>
              </a:rPr>
              <a:t>游客可以体验部分</a:t>
            </a:r>
            <a:r>
              <a:rPr lang="zh-CN" altLang="en-US" sz="1200" dirty="0">
                <a:solidFill>
                  <a:schemeClr val="tx1">
                    <a:lumMod val="75000"/>
                    <a:lumOff val="25000"/>
                  </a:schemeClr>
                </a:solidFill>
              </a:rPr>
              <a:t>关卡，在完成关卡后分享</a:t>
            </a:r>
            <a:r>
              <a:rPr lang="zh-CN" altLang="en-US" sz="1200" dirty="0" smtClean="0">
                <a:solidFill>
                  <a:schemeClr val="tx1">
                    <a:lumMod val="75000"/>
                    <a:lumOff val="25000"/>
                  </a:schemeClr>
                </a:solidFill>
              </a:rPr>
              <a:t>解法给其他人，也可以进行重玩。</a:t>
            </a:r>
            <a:endParaRPr lang="zh-CN" altLang="en-US" sz="1200" dirty="0">
              <a:solidFill>
                <a:schemeClr val="tx1">
                  <a:lumMod val="75000"/>
                  <a:lumOff val="25000"/>
                </a:schemeClr>
              </a:solidFill>
            </a:endParaRPr>
          </a:p>
        </p:txBody>
      </p:sp>
      <p:sp>
        <p:nvSpPr>
          <p:cNvPr id="30" name="矩形 29"/>
          <p:cNvSpPr/>
          <p:nvPr/>
        </p:nvSpPr>
        <p:spPr>
          <a:xfrm>
            <a:off x="3876785" y="3847486"/>
            <a:ext cx="2112798" cy="369332"/>
          </a:xfrm>
          <a:prstGeom prst="rect">
            <a:avLst/>
          </a:prstGeom>
        </p:spPr>
        <p:txBody>
          <a:bodyPr wrap="square">
            <a:spAutoFit/>
          </a:bodyPr>
          <a:lstStyle/>
          <a:p>
            <a:pPr algn="ctr"/>
            <a:r>
              <a:rPr lang="zh-CN" altLang="en-US" dirty="0">
                <a:solidFill>
                  <a:schemeClr val="tx1">
                    <a:lumMod val="95000"/>
                    <a:lumOff val="5000"/>
                  </a:schemeClr>
                </a:solidFill>
                <a:latin typeface="微软雅黑" pitchFamily="34" charset="-122"/>
                <a:ea typeface="微软雅黑" pitchFamily="34" charset="-122"/>
              </a:rPr>
              <a:t>用户闯关</a:t>
            </a:r>
            <a:endParaRPr lang="en-US" altLang="zh-CN" dirty="0">
              <a:solidFill>
                <a:schemeClr val="tx1">
                  <a:lumMod val="95000"/>
                  <a:lumOff val="5000"/>
                </a:schemeClr>
              </a:solidFill>
              <a:latin typeface="微软雅黑" pitchFamily="34" charset="-122"/>
              <a:ea typeface="微软雅黑" pitchFamily="34" charset="-122"/>
            </a:endParaRPr>
          </a:p>
        </p:txBody>
      </p:sp>
      <p:sp>
        <p:nvSpPr>
          <p:cNvPr id="31" name="矩形 30"/>
          <p:cNvSpPr/>
          <p:nvPr/>
        </p:nvSpPr>
        <p:spPr>
          <a:xfrm>
            <a:off x="3876785" y="4331864"/>
            <a:ext cx="2112798" cy="1200329"/>
          </a:xfrm>
          <a:prstGeom prst="rect">
            <a:avLst/>
          </a:prstGeom>
        </p:spPr>
        <p:txBody>
          <a:bodyPr wrap="square">
            <a:spAutoFit/>
          </a:bodyPr>
          <a:lstStyle/>
          <a:p>
            <a:r>
              <a:rPr lang="zh-CN" altLang="en-US" sz="1200" dirty="0" smtClean="0">
                <a:solidFill>
                  <a:schemeClr val="tx1">
                    <a:lumMod val="75000"/>
                    <a:lumOff val="25000"/>
                  </a:schemeClr>
                </a:solidFill>
              </a:rPr>
              <a:t>在已登录情况下，用户进入闯关模式。</a:t>
            </a:r>
            <a:endParaRPr lang="en-US" altLang="zh-CN" sz="1200" dirty="0" smtClean="0">
              <a:solidFill>
                <a:schemeClr val="tx1">
                  <a:lumMod val="75000"/>
                  <a:lumOff val="25000"/>
                </a:schemeClr>
              </a:solidFill>
            </a:endParaRPr>
          </a:p>
          <a:p>
            <a:r>
              <a:rPr lang="zh-CN" altLang="en-US" sz="1200" dirty="0">
                <a:solidFill>
                  <a:schemeClr val="tx1">
                    <a:lumMod val="75000"/>
                    <a:lumOff val="25000"/>
                  </a:schemeClr>
                </a:solidFill>
              </a:rPr>
              <a:t>此时</a:t>
            </a:r>
            <a:r>
              <a:rPr lang="zh-CN" altLang="en-US" sz="1200" dirty="0" smtClean="0">
                <a:solidFill>
                  <a:schemeClr val="tx1">
                    <a:lumMod val="75000"/>
                    <a:lumOff val="25000"/>
                  </a:schemeClr>
                </a:solidFill>
              </a:rPr>
              <a:t>用户可以选择任意已解锁关卡进行游戏，在完成关卡后可以分享解法给其他人，也可以进行重玩。</a:t>
            </a:r>
            <a:endParaRPr lang="zh-CN" altLang="en-US" sz="1200" dirty="0">
              <a:solidFill>
                <a:schemeClr val="tx1">
                  <a:lumMod val="75000"/>
                  <a:lumOff val="25000"/>
                </a:schemeClr>
              </a:solidFill>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25758" y="448348"/>
            <a:ext cx="4101041" cy="2595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59637" y="845855"/>
            <a:ext cx="4151841" cy="2627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25758" y="3595339"/>
            <a:ext cx="4343737" cy="2749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59637" y="4032152"/>
            <a:ext cx="4292267" cy="2716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60032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圆角矩形 50"/>
          <p:cNvSpPr/>
          <p:nvPr/>
        </p:nvSpPr>
        <p:spPr>
          <a:xfrm>
            <a:off x="-900430" y="2450465"/>
            <a:ext cx="14109065" cy="4498975"/>
          </a:xfrm>
          <a:prstGeom prst="roundRect">
            <a:avLst/>
          </a:prstGeom>
          <a:solidFill>
            <a:schemeClr val="bg1">
              <a:lumMod val="65000"/>
              <a:alpha val="22000"/>
            </a:schemeClr>
          </a:solidFill>
          <a:ln>
            <a:solidFill>
              <a:schemeClr val="bg1">
                <a:lumMod val="65000"/>
                <a:alpha val="6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1757680" y="1723390"/>
            <a:ext cx="347345" cy="111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3724910" y="1724025"/>
            <a:ext cx="270510" cy="125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5742940" y="1725930"/>
            <a:ext cx="270510" cy="125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7800975" y="1725930"/>
            <a:ext cx="270510" cy="96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9858375" y="1737995"/>
            <a:ext cx="270510" cy="96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手杖形箭头 26"/>
          <p:cNvSpPr/>
          <p:nvPr/>
        </p:nvSpPr>
        <p:spPr>
          <a:xfrm flipH="1" flipV="1">
            <a:off x="2917190" y="1948815"/>
            <a:ext cx="6062345" cy="434340"/>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手杖形箭头 25"/>
          <p:cNvSpPr/>
          <p:nvPr/>
        </p:nvSpPr>
        <p:spPr>
          <a:xfrm flipH="1">
            <a:off x="6778625" y="1173480"/>
            <a:ext cx="2200910" cy="434340"/>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手杖形箭头 24"/>
          <p:cNvSpPr/>
          <p:nvPr/>
        </p:nvSpPr>
        <p:spPr>
          <a:xfrm flipH="1">
            <a:off x="869315" y="1173480"/>
            <a:ext cx="2200910" cy="434340"/>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椭圆 16"/>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344023" y="448348"/>
            <a:ext cx="2621230" cy="400110"/>
          </a:xfrm>
          <a:prstGeom prst="rect">
            <a:avLst/>
          </a:prstGeom>
        </p:spPr>
        <p:txBody>
          <a:bodyPr wrap="none">
            <a:spAutoFit/>
          </a:bodyPr>
          <a:lstStyle/>
          <a:p>
            <a:r>
              <a:rPr lang="zh-CN" altLang="en-US" sz="2000" b="1" dirty="0" smtClean="0">
                <a:solidFill>
                  <a:schemeClr val="tx1">
                    <a:lumMod val="75000"/>
                    <a:lumOff val="25000"/>
                  </a:schemeClr>
                </a:solidFill>
              </a:rPr>
              <a:t>前期调研</a:t>
            </a:r>
            <a:r>
              <a:rPr lang="en-US" altLang="zh-CN" sz="2000" b="1" dirty="0" smtClean="0">
                <a:solidFill>
                  <a:schemeClr val="tx1">
                    <a:lumMod val="75000"/>
                    <a:lumOff val="25000"/>
                  </a:schemeClr>
                </a:solidFill>
              </a:rPr>
              <a:t>-</a:t>
            </a:r>
            <a:r>
              <a:rPr lang="zh-CN" sz="2000" b="1" dirty="0" smtClean="0">
                <a:solidFill>
                  <a:schemeClr val="tx1">
                    <a:lumMod val="75000"/>
                    <a:lumOff val="25000"/>
                  </a:schemeClr>
                </a:solidFill>
              </a:rPr>
              <a:t>项目</a:t>
            </a:r>
            <a:r>
              <a:rPr lang="zh-CN" sz="2000" b="1" dirty="0">
                <a:solidFill>
                  <a:schemeClr val="tx1">
                    <a:lumMod val="75000"/>
                    <a:lumOff val="25000"/>
                  </a:schemeClr>
                </a:solidFill>
              </a:rPr>
              <a:t>工作流</a:t>
            </a:r>
          </a:p>
        </p:txBody>
      </p:sp>
      <p:sp>
        <p:nvSpPr>
          <p:cNvPr id="2" name="五边形 1"/>
          <p:cNvSpPr/>
          <p:nvPr/>
        </p:nvSpPr>
        <p:spPr>
          <a:xfrm>
            <a:off x="266065" y="1520825"/>
            <a:ext cx="1613535" cy="531495"/>
          </a:xfrm>
          <a:prstGeom prst="homePlat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zh-CN">
                <a:solidFill>
                  <a:schemeClr val="lt1"/>
                </a:solidFill>
              </a:rPr>
              <a:t>需求收集</a:t>
            </a:r>
          </a:p>
        </p:txBody>
      </p:sp>
      <p:sp>
        <p:nvSpPr>
          <p:cNvPr id="5" name="五边形 4"/>
          <p:cNvSpPr/>
          <p:nvPr/>
        </p:nvSpPr>
        <p:spPr>
          <a:xfrm>
            <a:off x="2044700" y="1522730"/>
            <a:ext cx="1737360" cy="531495"/>
          </a:xfrm>
          <a:prstGeom prst="homePlat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zh-CN">
                <a:solidFill>
                  <a:schemeClr val="lt1"/>
                </a:solidFill>
              </a:rPr>
              <a:t>需求评审</a:t>
            </a:r>
          </a:p>
        </p:txBody>
      </p:sp>
      <p:sp>
        <p:nvSpPr>
          <p:cNvPr id="6" name="五边形 5"/>
          <p:cNvSpPr/>
          <p:nvPr/>
        </p:nvSpPr>
        <p:spPr>
          <a:xfrm>
            <a:off x="3995420" y="1522730"/>
            <a:ext cx="1804670" cy="53213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a:solidFill>
                  <a:schemeClr val="lt1"/>
                </a:solidFill>
              </a:rPr>
              <a:t>设计</a:t>
            </a:r>
          </a:p>
        </p:txBody>
      </p:sp>
      <p:sp>
        <p:nvSpPr>
          <p:cNvPr id="19" name="五边形 18"/>
          <p:cNvSpPr/>
          <p:nvPr/>
        </p:nvSpPr>
        <p:spPr>
          <a:xfrm>
            <a:off x="6013450" y="1524000"/>
            <a:ext cx="1854200" cy="530860"/>
          </a:xfrm>
          <a:prstGeom prst="homePlate">
            <a:avLst/>
          </a:prstGeom>
          <a:solidFill>
            <a:schemeClr val="accent1">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zh-CN">
                <a:solidFill>
                  <a:schemeClr val="lt1"/>
                </a:solidFill>
              </a:rPr>
              <a:t>编码开发</a:t>
            </a:r>
          </a:p>
        </p:txBody>
      </p:sp>
      <p:sp>
        <p:nvSpPr>
          <p:cNvPr id="22" name="五边形 21"/>
          <p:cNvSpPr/>
          <p:nvPr/>
        </p:nvSpPr>
        <p:spPr>
          <a:xfrm>
            <a:off x="8071485" y="1524000"/>
            <a:ext cx="1854200" cy="530860"/>
          </a:xfrm>
          <a:prstGeom prst="homePlat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a:solidFill>
                  <a:schemeClr val="lt1"/>
                </a:solidFill>
              </a:rPr>
              <a:t>审计与测试</a:t>
            </a:r>
          </a:p>
        </p:txBody>
      </p:sp>
      <p:sp>
        <p:nvSpPr>
          <p:cNvPr id="23" name="五边形 22"/>
          <p:cNvSpPr/>
          <p:nvPr/>
        </p:nvSpPr>
        <p:spPr>
          <a:xfrm>
            <a:off x="10013315" y="1508760"/>
            <a:ext cx="1854200" cy="530860"/>
          </a:xfrm>
          <a:prstGeom prst="homePlat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a:solidFill>
                  <a:schemeClr val="lt1"/>
                </a:solidFill>
              </a:rPr>
              <a:t>部署与监控</a:t>
            </a:r>
          </a:p>
        </p:txBody>
      </p:sp>
      <p:sp>
        <p:nvSpPr>
          <p:cNvPr id="34" name="文本框 33"/>
          <p:cNvSpPr txBox="1"/>
          <p:nvPr/>
        </p:nvSpPr>
        <p:spPr>
          <a:xfrm>
            <a:off x="305435" y="4219575"/>
            <a:ext cx="3797300" cy="398780"/>
          </a:xfrm>
          <a:prstGeom prst="rect">
            <a:avLst/>
          </a:prstGeom>
          <a:noFill/>
        </p:spPr>
        <p:txBody>
          <a:bodyPr wrap="square" rtlCol="0">
            <a:spAutoFit/>
          </a:bodyPr>
          <a:lstStyle/>
          <a:p>
            <a:r>
              <a:rPr lang="zh-CN" sz="2000" b="1" dirty="0">
                <a:solidFill>
                  <a:schemeClr val="tx1">
                    <a:lumMod val="75000"/>
                    <a:lumOff val="25000"/>
                  </a:schemeClr>
                </a:solidFill>
              </a:rPr>
              <a:t>工作流细分</a:t>
            </a:r>
          </a:p>
        </p:txBody>
      </p:sp>
      <p:sp>
        <p:nvSpPr>
          <p:cNvPr id="36" name="左大括号 35"/>
          <p:cNvSpPr/>
          <p:nvPr/>
        </p:nvSpPr>
        <p:spPr>
          <a:xfrm>
            <a:off x="1882775" y="2596515"/>
            <a:ext cx="914400" cy="3644900"/>
          </a:xfrm>
          <a:prstGeom prst="leftBrace">
            <a:avLst/>
          </a:prstGeom>
          <a:ln w="57150"/>
          <a:effectLst>
            <a:glow rad="139700">
              <a:schemeClr val="accent1">
                <a:satMod val="175000"/>
                <a:alpha val="40000"/>
              </a:schemeClr>
            </a:glow>
            <a:reflection blurRad="6350" stA="52000" endA="300" endPos="35000" dir="5400000" sy="-100000" algn="bl" rotWithShape="0"/>
          </a:effectLst>
        </p:spPr>
        <p:style>
          <a:lnRef idx="1">
            <a:schemeClr val="accent5"/>
          </a:lnRef>
          <a:fillRef idx="0">
            <a:schemeClr val="accent5"/>
          </a:fillRef>
          <a:effectRef idx="0">
            <a:schemeClr val="accent5"/>
          </a:effectRef>
          <a:fontRef idx="minor">
            <a:schemeClr val="tx1"/>
          </a:fontRef>
        </p:style>
        <p:txBody>
          <a:bodyPr rtlCol="0" anchor="ctr"/>
          <a:lstStyle/>
          <a:p>
            <a:pPr algn="ctr"/>
            <a:endParaRPr lang="zh-CN" altLang="en-US"/>
          </a:p>
        </p:txBody>
      </p:sp>
      <p:sp>
        <p:nvSpPr>
          <p:cNvPr id="39" name="椭圆 38"/>
          <p:cNvSpPr/>
          <p:nvPr/>
        </p:nvSpPr>
        <p:spPr>
          <a:xfrm>
            <a:off x="2797175" y="2837815"/>
            <a:ext cx="228600" cy="2286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0" name="文本框 39"/>
          <p:cNvSpPr txBox="1"/>
          <p:nvPr/>
        </p:nvSpPr>
        <p:spPr>
          <a:xfrm>
            <a:off x="3070225" y="2767965"/>
            <a:ext cx="8026400" cy="368300"/>
          </a:xfrm>
          <a:prstGeom prst="rect">
            <a:avLst/>
          </a:prstGeom>
          <a:noFill/>
        </p:spPr>
        <p:txBody>
          <a:bodyPr wrap="square" rtlCol="0">
            <a:spAutoFit/>
          </a:bodyPr>
          <a:lstStyle/>
          <a:p>
            <a:r>
              <a:rPr lang="zh-CN" altLang="zh-CN"/>
              <a:t>管理需求，需求分析，功能需求，数据需求，接口需求</a:t>
            </a:r>
          </a:p>
        </p:txBody>
      </p:sp>
      <p:sp>
        <p:nvSpPr>
          <p:cNvPr id="41" name="椭圆 40"/>
          <p:cNvSpPr/>
          <p:nvPr/>
        </p:nvSpPr>
        <p:spPr>
          <a:xfrm>
            <a:off x="2797175" y="3487420"/>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2" name="文本框 41"/>
          <p:cNvSpPr txBox="1"/>
          <p:nvPr/>
        </p:nvSpPr>
        <p:spPr>
          <a:xfrm>
            <a:off x="3070225" y="3417570"/>
            <a:ext cx="8026400" cy="368300"/>
          </a:xfrm>
          <a:prstGeom prst="rect">
            <a:avLst/>
          </a:prstGeom>
          <a:noFill/>
        </p:spPr>
        <p:txBody>
          <a:bodyPr wrap="square" rtlCol="0">
            <a:spAutoFit/>
          </a:bodyPr>
          <a:lstStyle/>
          <a:p>
            <a:r>
              <a:rPr lang="zh-CN" altLang="zh-CN"/>
              <a:t>人员与材料准备，分析评审优先级，意见沟通，确认需求，评审记录</a:t>
            </a:r>
          </a:p>
        </p:txBody>
      </p:sp>
      <p:sp>
        <p:nvSpPr>
          <p:cNvPr id="43" name="椭圆 42"/>
          <p:cNvSpPr/>
          <p:nvPr/>
        </p:nvSpPr>
        <p:spPr>
          <a:xfrm>
            <a:off x="2797175" y="4046855"/>
            <a:ext cx="238125" cy="2495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3070225" y="3980180"/>
            <a:ext cx="8026400" cy="368300"/>
          </a:xfrm>
          <a:prstGeom prst="rect">
            <a:avLst/>
          </a:prstGeom>
          <a:noFill/>
        </p:spPr>
        <p:txBody>
          <a:bodyPr wrap="square" rtlCol="0">
            <a:spAutoFit/>
          </a:bodyPr>
          <a:lstStyle/>
          <a:p>
            <a:r>
              <a:rPr lang="zh-CN" altLang="zh-CN"/>
              <a:t>游戏策划，脚本策划，美术设计，程序设计，原型设计</a:t>
            </a:r>
          </a:p>
        </p:txBody>
      </p:sp>
      <p:sp>
        <p:nvSpPr>
          <p:cNvPr id="45" name="椭圆 44"/>
          <p:cNvSpPr/>
          <p:nvPr/>
        </p:nvSpPr>
        <p:spPr>
          <a:xfrm>
            <a:off x="2797175" y="4591685"/>
            <a:ext cx="238125" cy="24955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3070225" y="4542790"/>
            <a:ext cx="8026400" cy="368300"/>
          </a:xfrm>
          <a:prstGeom prst="rect">
            <a:avLst/>
          </a:prstGeom>
          <a:noFill/>
        </p:spPr>
        <p:txBody>
          <a:bodyPr wrap="square" rtlCol="0">
            <a:spAutoFit/>
          </a:bodyPr>
          <a:lstStyle/>
          <a:p>
            <a:r>
              <a:rPr lang="zh-CN" altLang="zh-CN"/>
              <a:t>数据库开发，后端开发，美术制作，脚本编写，前端开发，代码整合</a:t>
            </a:r>
          </a:p>
        </p:txBody>
      </p:sp>
      <p:sp>
        <p:nvSpPr>
          <p:cNvPr id="47" name="椭圆 46"/>
          <p:cNvSpPr/>
          <p:nvPr/>
        </p:nvSpPr>
        <p:spPr>
          <a:xfrm>
            <a:off x="2797175" y="5201285"/>
            <a:ext cx="238125" cy="249555"/>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3070225" y="5152390"/>
            <a:ext cx="8026400" cy="368300"/>
          </a:xfrm>
          <a:prstGeom prst="rect">
            <a:avLst/>
          </a:prstGeom>
          <a:noFill/>
        </p:spPr>
        <p:txBody>
          <a:bodyPr wrap="square" rtlCol="0">
            <a:spAutoFit/>
          </a:bodyPr>
          <a:lstStyle/>
          <a:p>
            <a:r>
              <a:rPr lang="zh-CN" altLang="zh-CN"/>
              <a:t>代码质量评审，业务逻辑审计，单元测试，集成测试，系统测试</a:t>
            </a:r>
          </a:p>
        </p:txBody>
      </p:sp>
      <p:sp>
        <p:nvSpPr>
          <p:cNvPr id="49" name="椭圆 48"/>
          <p:cNvSpPr/>
          <p:nvPr/>
        </p:nvSpPr>
        <p:spPr>
          <a:xfrm>
            <a:off x="2797175" y="5826125"/>
            <a:ext cx="238125" cy="249555"/>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3070225" y="5777230"/>
            <a:ext cx="8026400" cy="368300"/>
          </a:xfrm>
          <a:prstGeom prst="rect">
            <a:avLst/>
          </a:prstGeom>
          <a:noFill/>
        </p:spPr>
        <p:txBody>
          <a:bodyPr wrap="square" rtlCol="0">
            <a:spAutoFit/>
          </a:bodyPr>
          <a:lstStyle/>
          <a:p>
            <a:r>
              <a:rPr lang="zh-CN" altLang="zh-CN"/>
              <a:t>确认部署环境，监理分支，控制与监事，收集与收集错误信息</a:t>
            </a:r>
          </a:p>
        </p:txBody>
      </p:sp>
    </p:spTree>
    <p:extLst>
      <p:ext uri="{BB962C8B-B14F-4D97-AF65-F5344CB8AC3E}">
        <p14:creationId xmlns:p14="http://schemas.microsoft.com/office/powerpoint/2010/main" val="14986839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3970" y="-12700"/>
            <a:ext cx="12220575" cy="6882765"/>
          </a:xfrm>
          <a:prstGeom prst="rect">
            <a:avLst/>
          </a:prstGeom>
          <a:solidFill>
            <a:srgbClr val="3232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59129" y="518160"/>
            <a:ext cx="3542665" cy="400110"/>
          </a:xfrm>
          <a:prstGeom prst="rect">
            <a:avLst/>
          </a:prstGeom>
          <a:solidFill>
            <a:srgbClr val="323232"/>
          </a:solidFill>
          <a:ln>
            <a:noFill/>
          </a:ln>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zh-CN" altLang="en-US" sz="2000" b="1" dirty="0" smtClean="0">
                <a:ln/>
                <a:solidFill>
                  <a:schemeClr val="bg1">
                    <a:lumMod val="85000"/>
                  </a:schemeClr>
                </a:solidFill>
                <a:effectLst>
                  <a:outerShdw blurRad="38100" dist="25400" dir="5400000" algn="ctr" rotWithShape="0">
                    <a:srgbClr val="6E747A">
                      <a:alpha val="43000"/>
                    </a:srgbClr>
                  </a:outerShdw>
                </a:effectLst>
              </a:rPr>
              <a:t>前期调研</a:t>
            </a:r>
            <a:r>
              <a:rPr lang="en-US" altLang="zh-CN" sz="2000" b="1" dirty="0" smtClean="0">
                <a:ln/>
                <a:solidFill>
                  <a:schemeClr val="bg1">
                    <a:lumMod val="85000"/>
                  </a:schemeClr>
                </a:solidFill>
                <a:effectLst>
                  <a:outerShdw blurRad="38100" dist="25400" dir="5400000" algn="ctr" rotWithShape="0">
                    <a:srgbClr val="6E747A">
                      <a:alpha val="43000"/>
                    </a:srgbClr>
                  </a:outerShdw>
                </a:effectLst>
              </a:rPr>
              <a:t>-</a:t>
            </a:r>
            <a:r>
              <a:rPr lang="zh-CN" sz="2000" b="1" dirty="0" smtClean="0">
                <a:ln/>
                <a:solidFill>
                  <a:schemeClr val="bg1">
                    <a:lumMod val="85000"/>
                  </a:schemeClr>
                </a:solidFill>
                <a:effectLst>
                  <a:outerShdw blurRad="38100" dist="25400" dir="5400000" algn="ctr" rotWithShape="0">
                    <a:srgbClr val="6E747A">
                      <a:alpha val="43000"/>
                    </a:srgbClr>
                  </a:outerShdw>
                </a:effectLst>
              </a:rPr>
              <a:t>工作流</a:t>
            </a:r>
            <a:r>
              <a:rPr lang="zh-CN" altLang="en-US" sz="2000" b="1" dirty="0" smtClean="0">
                <a:ln/>
                <a:solidFill>
                  <a:schemeClr val="bg1">
                    <a:lumMod val="85000"/>
                  </a:schemeClr>
                </a:solidFill>
                <a:effectLst>
                  <a:outerShdw blurRad="38100" dist="25400" dir="5400000" algn="ctr" rotWithShape="0">
                    <a:srgbClr val="6E747A">
                      <a:alpha val="43000"/>
                    </a:srgbClr>
                  </a:outerShdw>
                </a:effectLst>
              </a:rPr>
              <a:t>成果</a:t>
            </a:r>
            <a:r>
              <a:rPr lang="zh-CN" sz="2000" b="1" dirty="0" smtClean="0">
                <a:ln/>
                <a:solidFill>
                  <a:schemeClr val="bg1">
                    <a:lumMod val="85000"/>
                  </a:schemeClr>
                </a:solidFill>
                <a:effectLst>
                  <a:outerShdw blurRad="38100" dist="25400" dir="5400000" algn="ctr" rotWithShape="0">
                    <a:srgbClr val="6E747A">
                      <a:alpha val="43000"/>
                    </a:srgbClr>
                  </a:outerShdw>
                </a:effectLst>
              </a:rPr>
              <a:t>示例</a:t>
            </a:r>
            <a:endParaRPr lang="zh-CN" altLang="zh-CN" sz="2000" b="1" dirty="0">
              <a:ln/>
              <a:solidFill>
                <a:schemeClr val="bg1">
                  <a:lumMod val="85000"/>
                </a:schemeClr>
              </a:solidFill>
              <a:effectLst>
                <a:outerShdw blurRad="38100" dist="25400" dir="5400000" algn="ctr" rotWithShape="0">
                  <a:srgbClr val="6E747A">
                    <a:alpha val="43000"/>
                  </a:srgbClr>
                </a:outerShdw>
              </a:effectLst>
            </a:endParaRPr>
          </a:p>
        </p:txBody>
      </p:sp>
      <p:pic>
        <p:nvPicPr>
          <p:cNvPr id="15" name="图片 14" descr="QQ截图20180315222743"/>
          <p:cNvPicPr>
            <a:picLocks noChangeAspect="1"/>
          </p:cNvPicPr>
          <p:nvPr/>
        </p:nvPicPr>
        <p:blipFill>
          <a:blip r:embed="rId3"/>
          <a:stretch>
            <a:fillRect/>
          </a:stretch>
        </p:blipFill>
        <p:spPr>
          <a:xfrm>
            <a:off x="460375" y="1179830"/>
            <a:ext cx="3741420" cy="2053590"/>
          </a:xfrm>
          <a:prstGeom prst="rect">
            <a:avLst/>
          </a:prstGeom>
        </p:spPr>
      </p:pic>
      <p:pic>
        <p:nvPicPr>
          <p:cNvPr id="14" name="图片 13" descr="QQ截图20180315222135"/>
          <p:cNvPicPr>
            <a:picLocks noChangeAspect="1"/>
          </p:cNvPicPr>
          <p:nvPr/>
        </p:nvPicPr>
        <p:blipFill>
          <a:blip r:embed="rId4"/>
          <a:stretch>
            <a:fillRect/>
          </a:stretch>
        </p:blipFill>
        <p:spPr>
          <a:xfrm>
            <a:off x="4201795" y="936625"/>
            <a:ext cx="4025900" cy="2302510"/>
          </a:xfrm>
          <a:prstGeom prst="rect">
            <a:avLst/>
          </a:prstGeom>
        </p:spPr>
      </p:pic>
      <p:pic>
        <p:nvPicPr>
          <p:cNvPr id="13" name="图片 12" descr="QQ截图20180315222147"/>
          <p:cNvPicPr>
            <a:picLocks noChangeAspect="1"/>
          </p:cNvPicPr>
          <p:nvPr/>
        </p:nvPicPr>
        <p:blipFill>
          <a:blip r:embed="rId5"/>
          <a:stretch>
            <a:fillRect/>
          </a:stretch>
        </p:blipFill>
        <p:spPr>
          <a:xfrm>
            <a:off x="8109585" y="825500"/>
            <a:ext cx="4050030" cy="2414270"/>
          </a:xfrm>
          <a:prstGeom prst="rect">
            <a:avLst/>
          </a:prstGeom>
        </p:spPr>
      </p:pic>
      <p:pic>
        <p:nvPicPr>
          <p:cNvPr id="12" name="图片 11" descr="QQ截图20180315222153"/>
          <p:cNvPicPr>
            <a:picLocks noChangeAspect="1"/>
          </p:cNvPicPr>
          <p:nvPr/>
        </p:nvPicPr>
        <p:blipFill>
          <a:blip r:embed="rId6"/>
          <a:stretch>
            <a:fillRect/>
          </a:stretch>
        </p:blipFill>
        <p:spPr>
          <a:xfrm>
            <a:off x="344170" y="3333750"/>
            <a:ext cx="3863975" cy="2782570"/>
          </a:xfrm>
          <a:prstGeom prst="rect">
            <a:avLst/>
          </a:prstGeom>
        </p:spPr>
      </p:pic>
      <p:pic>
        <p:nvPicPr>
          <p:cNvPr id="11" name="图片 10" descr="QQ截图20180315222200"/>
          <p:cNvPicPr>
            <a:picLocks noChangeAspect="1"/>
          </p:cNvPicPr>
          <p:nvPr/>
        </p:nvPicPr>
        <p:blipFill>
          <a:blip r:embed="rId7"/>
          <a:stretch>
            <a:fillRect/>
          </a:stretch>
        </p:blipFill>
        <p:spPr>
          <a:xfrm>
            <a:off x="8380095" y="3334385"/>
            <a:ext cx="3779520" cy="2781300"/>
          </a:xfrm>
          <a:prstGeom prst="rect">
            <a:avLst/>
          </a:prstGeom>
        </p:spPr>
      </p:pic>
      <p:pic>
        <p:nvPicPr>
          <p:cNvPr id="10" name="图片 9" descr="QQ截图20180315222205"/>
          <p:cNvPicPr>
            <a:picLocks noChangeAspect="1"/>
          </p:cNvPicPr>
          <p:nvPr/>
        </p:nvPicPr>
        <p:blipFill>
          <a:blip r:embed="rId8"/>
          <a:stretch>
            <a:fillRect/>
          </a:stretch>
        </p:blipFill>
        <p:spPr>
          <a:xfrm>
            <a:off x="4244340" y="3334385"/>
            <a:ext cx="4135755" cy="2781300"/>
          </a:xfrm>
          <a:prstGeom prst="rect">
            <a:avLst/>
          </a:prstGeom>
        </p:spPr>
      </p:pic>
    </p:spTree>
    <p:extLst>
      <p:ext uri="{BB962C8B-B14F-4D97-AF65-F5344CB8AC3E}">
        <p14:creationId xmlns:p14="http://schemas.microsoft.com/office/powerpoint/2010/main" val="2334694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椭圆 21"/>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1460" y="1343183"/>
            <a:ext cx="11784330" cy="923330"/>
          </a:xfrm>
          <a:prstGeom prst="rect">
            <a:avLst/>
          </a:prstGeom>
          <a:noFill/>
        </p:spPr>
        <p:txBody>
          <a:bodyPr wrap="square" rtlCol="0">
            <a:spAutoFit/>
          </a:bodyPr>
          <a:lstStyle/>
          <a:p>
            <a:r>
              <a:rPr lang="zh-CN" altLang="en-US" b="1" dirty="0" smtClean="0"/>
              <a:t>        我们分别从简介、同类型比较、选择理由、可行性研究、配置方法五个方面来对前端核心、</a:t>
            </a:r>
            <a:r>
              <a:rPr lang="en-US" altLang="zh-CN" b="1" dirty="0" smtClean="0"/>
              <a:t>UI</a:t>
            </a:r>
            <a:r>
              <a:rPr lang="zh-CN" altLang="en-US" b="1" dirty="0" smtClean="0"/>
              <a:t>核心、后台核心、包管理工具、第三方插件、游戏引擎、文档自动生成工具、单元测试工具和代码风格检查工具等多个类型的工具进行了选型研究。</a:t>
            </a:r>
            <a:endParaRPr lang="zh-CN" altLang="en-US" b="1" dirty="0"/>
          </a:p>
        </p:txBody>
      </p:sp>
      <p:sp>
        <p:nvSpPr>
          <p:cNvPr id="13" name="矩形 12"/>
          <p:cNvSpPr/>
          <p:nvPr/>
        </p:nvSpPr>
        <p:spPr>
          <a:xfrm>
            <a:off x="1344023" y="448348"/>
            <a:ext cx="1851789" cy="400110"/>
          </a:xfrm>
          <a:prstGeom prst="rect">
            <a:avLst/>
          </a:prstGeom>
        </p:spPr>
        <p:txBody>
          <a:bodyPr wrap="none">
            <a:spAutoFit/>
          </a:bodyPr>
          <a:lstStyle/>
          <a:p>
            <a:r>
              <a:rPr lang="zh-CN" altLang="en-US" sz="2000" b="1" dirty="0" smtClean="0">
                <a:solidFill>
                  <a:schemeClr val="tx1">
                    <a:lumMod val="75000"/>
                    <a:lumOff val="25000"/>
                  </a:schemeClr>
                </a:solidFill>
              </a:rPr>
              <a:t>前期调研</a:t>
            </a:r>
            <a:r>
              <a:rPr lang="en-US" altLang="zh-CN" sz="2000" b="1" dirty="0" smtClean="0">
                <a:solidFill>
                  <a:schemeClr val="tx1">
                    <a:lumMod val="75000"/>
                    <a:lumOff val="25000"/>
                  </a:schemeClr>
                </a:solidFill>
              </a:rPr>
              <a:t>-</a:t>
            </a:r>
            <a:r>
              <a:rPr lang="zh-CN" altLang="en-US" sz="2000" b="1" dirty="0" smtClean="0">
                <a:solidFill>
                  <a:schemeClr val="tx1">
                    <a:lumMod val="75000"/>
                    <a:lumOff val="25000"/>
                  </a:schemeClr>
                </a:solidFill>
              </a:rPr>
              <a:t>选型</a:t>
            </a:r>
            <a:endParaRPr lang="zh-CN" altLang="en-US" sz="2000" b="1" dirty="0">
              <a:solidFill>
                <a:schemeClr val="tx1">
                  <a:lumMod val="75000"/>
                  <a:lumOff val="25000"/>
                </a:schemeClr>
              </a:solidFill>
            </a:endParaRPr>
          </a:p>
        </p:txBody>
      </p:sp>
      <p:sp>
        <p:nvSpPr>
          <p:cNvPr id="14" name="矩形 13"/>
          <p:cNvSpPr/>
          <p:nvPr/>
        </p:nvSpPr>
        <p:spPr>
          <a:xfrm>
            <a:off x="1344023" y="764961"/>
            <a:ext cx="748923" cy="261610"/>
          </a:xfrm>
          <a:prstGeom prst="rect">
            <a:avLst/>
          </a:prstGeom>
        </p:spPr>
        <p:txBody>
          <a:bodyPr wrap="none">
            <a:spAutoFit/>
          </a:bodyPr>
          <a:lstStyle/>
          <a:p>
            <a:r>
              <a:rPr lang="zh-CN" altLang="en-US" sz="1100" dirty="0">
                <a:solidFill>
                  <a:schemeClr val="bg1">
                    <a:lumMod val="50000"/>
                  </a:schemeClr>
                </a:solidFill>
              </a:rPr>
              <a:t>过程管理</a:t>
            </a:r>
          </a:p>
        </p:txBody>
      </p:sp>
      <p:pic>
        <p:nvPicPr>
          <p:cNvPr id="2" name="图片 1"/>
          <p:cNvPicPr>
            <a:picLocks noChangeAspect="1"/>
          </p:cNvPicPr>
          <p:nvPr/>
        </p:nvPicPr>
        <p:blipFill>
          <a:blip r:embed="rId2"/>
          <a:stretch>
            <a:fillRect/>
          </a:stretch>
        </p:blipFill>
        <p:spPr>
          <a:xfrm>
            <a:off x="2430780" y="2047711"/>
            <a:ext cx="6564630" cy="4810289"/>
          </a:xfrm>
          <a:prstGeom prst="rect">
            <a:avLst/>
          </a:prstGeom>
        </p:spPr>
      </p:pic>
    </p:spTree>
    <p:extLst>
      <p:ext uri="{BB962C8B-B14F-4D97-AF65-F5344CB8AC3E}">
        <p14:creationId xmlns:p14="http://schemas.microsoft.com/office/powerpoint/2010/main" val="29295876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348033" y="3893270"/>
            <a:ext cx="9521072" cy="0"/>
          </a:xfrm>
          <a:prstGeom prst="line">
            <a:avLst/>
          </a:prstGeom>
          <a:noFill/>
          <a:ln w="12700">
            <a:solidFill>
              <a:srgbClr val="48A2A0"/>
            </a:solidFill>
          </a:ln>
        </p:spPr>
        <p:style>
          <a:lnRef idx="2">
            <a:schemeClr val="accent1">
              <a:shade val="50000"/>
            </a:schemeClr>
          </a:lnRef>
          <a:fillRef idx="1">
            <a:schemeClr val="accent1"/>
          </a:fillRef>
          <a:effectRef idx="0">
            <a:schemeClr val="accent1"/>
          </a:effectRef>
          <a:fontRef idx="minor">
            <a:schemeClr val="lt1"/>
          </a:fontRef>
        </p:style>
      </p:cxnSp>
      <p:sp>
        <p:nvSpPr>
          <p:cNvPr id="3" name="椭圆 2"/>
          <p:cNvSpPr/>
          <p:nvPr/>
        </p:nvSpPr>
        <p:spPr>
          <a:xfrm>
            <a:off x="1253765" y="3799002"/>
            <a:ext cx="188536" cy="188536"/>
          </a:xfrm>
          <a:prstGeom prst="ellipse">
            <a:avLst/>
          </a:prstGeom>
          <a:solidFill>
            <a:srgbClr val="48A2A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flipV="1">
            <a:off x="2422562" y="3841610"/>
            <a:ext cx="108000" cy="108000"/>
          </a:xfrm>
          <a:prstGeom prst="ellipse">
            <a:avLst/>
          </a:prstGeom>
          <a:solidFill>
            <a:srgbClr val="48A2A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flipV="1">
            <a:off x="4623218" y="3841610"/>
            <a:ext cx="108000" cy="108000"/>
          </a:xfrm>
          <a:prstGeom prst="ellipse">
            <a:avLst/>
          </a:prstGeom>
          <a:solidFill>
            <a:srgbClr val="48A2A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flipV="1">
            <a:off x="5811938" y="3841610"/>
            <a:ext cx="108000" cy="108000"/>
          </a:xfrm>
          <a:prstGeom prst="ellipse">
            <a:avLst/>
          </a:prstGeom>
          <a:solidFill>
            <a:srgbClr val="48A2A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flipV="1">
            <a:off x="7957730" y="3841610"/>
            <a:ext cx="108000" cy="108000"/>
          </a:xfrm>
          <a:prstGeom prst="ellipse">
            <a:avLst/>
          </a:prstGeom>
          <a:solidFill>
            <a:srgbClr val="48A2A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0774837" y="3799002"/>
            <a:ext cx="188536" cy="188536"/>
          </a:xfrm>
          <a:prstGeom prst="ellipse">
            <a:avLst/>
          </a:prstGeom>
          <a:solidFill>
            <a:srgbClr val="48A2A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a:stCxn id="3" idx="0"/>
          </p:cNvCxnSpPr>
          <p:nvPr/>
        </p:nvCxnSpPr>
        <p:spPr>
          <a:xfrm flipH="1" flipV="1">
            <a:off x="1344023" y="1461331"/>
            <a:ext cx="4010" cy="2337671"/>
          </a:xfrm>
          <a:prstGeom prst="line">
            <a:avLst/>
          </a:prstGeom>
          <a:noFill/>
          <a:ln w="12700">
            <a:solidFill>
              <a:srgbClr val="6C92C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flipV="1">
            <a:off x="4679882" y="1392964"/>
            <a:ext cx="8510" cy="2448646"/>
          </a:xfrm>
          <a:prstGeom prst="line">
            <a:avLst/>
          </a:prstGeom>
          <a:noFill/>
          <a:ln w="12700">
            <a:solidFill>
              <a:srgbClr val="6C92C0"/>
            </a:solidFill>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flipV="1">
            <a:off x="8005540" y="1106723"/>
            <a:ext cx="6190" cy="2734888"/>
          </a:xfrm>
          <a:prstGeom prst="line">
            <a:avLst/>
          </a:prstGeom>
          <a:noFill/>
          <a:ln w="12700">
            <a:solidFill>
              <a:srgbClr val="6C92C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flipV="1">
            <a:off x="10869105" y="3987538"/>
            <a:ext cx="1" cy="2223307"/>
          </a:xfrm>
          <a:prstGeom prst="line">
            <a:avLst/>
          </a:prstGeom>
          <a:noFill/>
          <a:ln w="12700">
            <a:solidFill>
              <a:srgbClr val="6C92C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flipH="1" flipV="1">
            <a:off x="2469182" y="3949610"/>
            <a:ext cx="6191" cy="1345362"/>
          </a:xfrm>
          <a:prstGeom prst="line">
            <a:avLst/>
          </a:prstGeom>
          <a:noFill/>
          <a:ln w="12700">
            <a:solidFill>
              <a:srgbClr val="6C92C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 name="直接连接符 13"/>
          <p:cNvCxnSpPr/>
          <p:nvPr/>
        </p:nvCxnSpPr>
        <p:spPr>
          <a:xfrm flipH="1" flipV="1">
            <a:off x="5865939" y="3941822"/>
            <a:ext cx="5776" cy="1714694"/>
          </a:xfrm>
          <a:prstGeom prst="line">
            <a:avLst/>
          </a:prstGeom>
          <a:noFill/>
          <a:ln w="12700">
            <a:solidFill>
              <a:srgbClr val="6C92C0"/>
            </a:solidFill>
          </a:ln>
        </p:spPr>
        <p:style>
          <a:lnRef idx="2">
            <a:schemeClr val="accent1">
              <a:shade val="50000"/>
            </a:schemeClr>
          </a:lnRef>
          <a:fillRef idx="1">
            <a:schemeClr val="accent1"/>
          </a:fillRef>
          <a:effectRef idx="0">
            <a:schemeClr val="accent1"/>
          </a:effectRef>
          <a:fontRef idx="minor">
            <a:schemeClr val="lt1"/>
          </a:fontRef>
        </p:style>
      </p:cxnSp>
      <p:sp>
        <p:nvSpPr>
          <p:cNvPr id="15" name="矩形 14"/>
          <p:cNvSpPr/>
          <p:nvPr/>
        </p:nvSpPr>
        <p:spPr>
          <a:xfrm>
            <a:off x="1418383" y="1120152"/>
            <a:ext cx="2192845" cy="738664"/>
          </a:xfrm>
          <a:prstGeom prst="rect">
            <a:avLst/>
          </a:prstGeom>
        </p:spPr>
        <p:txBody>
          <a:bodyPr wrap="square">
            <a:spAutoFit/>
          </a:bodyPr>
          <a:lstStyle/>
          <a:p>
            <a:endParaRPr lang="en-US" altLang="zh-CN" dirty="0" smtClean="0">
              <a:solidFill>
                <a:srgbClr val="48A2A0"/>
              </a:solidFill>
              <a:effectLst/>
              <a:ea typeface="Calibri" panose="020F0502020204030204" pitchFamily="34" charset="0"/>
            </a:endParaRPr>
          </a:p>
          <a:p>
            <a:r>
              <a:rPr lang="zh-CN" altLang="en-US" sz="2400" dirty="0" smtClean="0">
                <a:solidFill>
                  <a:srgbClr val="48A2A0"/>
                </a:solidFill>
                <a:effectLst/>
                <a:ea typeface="Calibri" panose="020F0502020204030204" pitchFamily="34" charset="0"/>
              </a:rPr>
              <a:t>工程运行环境</a:t>
            </a:r>
            <a:endParaRPr lang="en-US" altLang="zh-CN" dirty="0">
              <a:solidFill>
                <a:srgbClr val="48A2A0"/>
              </a:solidFill>
              <a:effectLst/>
              <a:ea typeface="Calibri" panose="020F0502020204030204" pitchFamily="34" charset="0"/>
            </a:endParaRPr>
          </a:p>
        </p:txBody>
      </p:sp>
      <p:sp>
        <p:nvSpPr>
          <p:cNvPr id="16" name="矩形 15"/>
          <p:cNvSpPr/>
          <p:nvPr/>
        </p:nvSpPr>
        <p:spPr>
          <a:xfrm>
            <a:off x="1427217" y="1969389"/>
            <a:ext cx="3305581" cy="1815882"/>
          </a:xfrm>
          <a:prstGeom prst="rect">
            <a:avLst/>
          </a:prstGeom>
        </p:spPr>
        <p:txBody>
          <a:bodyPr wrap="square">
            <a:spAutoFit/>
          </a:bodyPr>
          <a:lstStyle/>
          <a:p>
            <a:r>
              <a:rPr lang="zh-CN" altLang="en-US" sz="1600" b="1" dirty="0" smtClean="0">
                <a:solidFill>
                  <a:schemeClr val="tx1">
                    <a:lumMod val="75000"/>
                    <a:lumOff val="25000"/>
                  </a:schemeClr>
                </a:solidFill>
              </a:rPr>
              <a:t>服务器一台</a:t>
            </a:r>
            <a:endParaRPr lang="en-US" altLang="zh-CN" sz="1600" b="1" dirty="0" smtClean="0">
              <a:solidFill>
                <a:schemeClr val="tx1">
                  <a:lumMod val="75000"/>
                  <a:lumOff val="25000"/>
                </a:schemeClr>
              </a:solidFill>
            </a:endParaRPr>
          </a:p>
          <a:p>
            <a:r>
              <a:rPr lang="zh-CN" altLang="en-US" sz="1600" b="1" dirty="0" smtClean="0">
                <a:solidFill>
                  <a:schemeClr val="tx1">
                    <a:lumMod val="75000"/>
                    <a:lumOff val="25000"/>
                  </a:schemeClr>
                </a:solidFill>
              </a:rPr>
              <a:t>操作系统：</a:t>
            </a:r>
            <a:r>
              <a:rPr lang="en-US" altLang="zh-CN" sz="1600" b="1" dirty="0" smtClean="0">
                <a:solidFill>
                  <a:schemeClr val="tx1">
                    <a:lumMod val="75000"/>
                    <a:lumOff val="25000"/>
                  </a:schemeClr>
                </a:solidFill>
              </a:rPr>
              <a:t>Windows 10</a:t>
            </a:r>
            <a:endParaRPr lang="en-US" altLang="zh-CN" sz="1600" b="1" dirty="0">
              <a:solidFill>
                <a:schemeClr val="tx1">
                  <a:lumMod val="75000"/>
                  <a:lumOff val="25000"/>
                </a:schemeClr>
              </a:solidFill>
            </a:endParaRPr>
          </a:p>
          <a:p>
            <a:r>
              <a:rPr lang="en-US" altLang="zh-CN" sz="1600" b="1" dirty="0" smtClean="0">
                <a:solidFill>
                  <a:schemeClr val="tx1">
                    <a:lumMod val="75000"/>
                    <a:lumOff val="25000"/>
                  </a:schemeClr>
                </a:solidFill>
              </a:rPr>
              <a:t>Linux </a:t>
            </a:r>
            <a:r>
              <a:rPr lang="en-US" altLang="zh-CN" sz="1600" b="1" dirty="0">
                <a:solidFill>
                  <a:schemeClr val="tx1">
                    <a:lumMod val="75000"/>
                    <a:lumOff val="25000"/>
                  </a:schemeClr>
                </a:solidFill>
              </a:rPr>
              <a:t>Ubuntu 16.04 </a:t>
            </a:r>
            <a:endParaRPr lang="en-US" altLang="zh-CN" sz="1600" b="1" dirty="0" smtClean="0">
              <a:solidFill>
                <a:schemeClr val="tx1">
                  <a:lumMod val="75000"/>
                  <a:lumOff val="25000"/>
                </a:schemeClr>
              </a:solidFill>
            </a:endParaRPr>
          </a:p>
          <a:p>
            <a:r>
              <a:rPr lang="zh-CN" altLang="en-US" sz="1600" b="1" dirty="0" smtClean="0">
                <a:solidFill>
                  <a:schemeClr val="tx1">
                    <a:lumMod val="75000"/>
                    <a:lumOff val="25000"/>
                  </a:schemeClr>
                </a:solidFill>
              </a:rPr>
              <a:t>游览器：</a:t>
            </a:r>
            <a:r>
              <a:rPr lang="en-US" altLang="zh-CN" sz="1600" b="1" dirty="0">
                <a:solidFill>
                  <a:schemeClr val="tx1">
                    <a:lumMod val="75000"/>
                    <a:lumOff val="25000"/>
                  </a:schemeClr>
                </a:solidFill>
              </a:rPr>
              <a:t>Microsoft </a:t>
            </a:r>
            <a:r>
              <a:rPr lang="en-US" altLang="zh-CN" sz="1600" b="1" dirty="0" smtClean="0">
                <a:solidFill>
                  <a:schemeClr val="tx1">
                    <a:lumMod val="75000"/>
                    <a:lumOff val="25000"/>
                  </a:schemeClr>
                </a:solidFill>
              </a:rPr>
              <a:t>Edge</a:t>
            </a:r>
            <a:r>
              <a:rPr lang="zh-CN" altLang="en-US" sz="1600" b="1" dirty="0" smtClean="0">
                <a:solidFill>
                  <a:schemeClr val="tx1">
                    <a:lumMod val="75000"/>
                    <a:lumOff val="25000"/>
                  </a:schemeClr>
                </a:solidFill>
              </a:rPr>
              <a:t>，</a:t>
            </a:r>
            <a:r>
              <a:rPr lang="en-US" altLang="zh-CN" sz="1600" b="1" dirty="0" smtClean="0">
                <a:solidFill>
                  <a:schemeClr val="tx1">
                    <a:lumMod val="75000"/>
                    <a:lumOff val="25000"/>
                  </a:schemeClr>
                </a:solidFill>
              </a:rPr>
              <a:t>Google </a:t>
            </a:r>
            <a:r>
              <a:rPr lang="en-US" altLang="zh-CN" sz="1600" b="1" dirty="0">
                <a:solidFill>
                  <a:schemeClr val="tx1">
                    <a:lumMod val="75000"/>
                    <a:lumOff val="25000"/>
                  </a:schemeClr>
                </a:solidFill>
              </a:rPr>
              <a:t>Chrome 60.0.3112.90 64bit</a:t>
            </a:r>
            <a:r>
              <a:rPr lang="zh-CN" altLang="en-US" sz="1600" b="1" dirty="0">
                <a:solidFill>
                  <a:schemeClr val="tx1">
                    <a:lumMod val="75000"/>
                    <a:lumOff val="25000"/>
                  </a:schemeClr>
                </a:solidFill>
              </a:rPr>
              <a:t>，</a:t>
            </a:r>
            <a:r>
              <a:rPr lang="en-US" altLang="zh-CN" sz="1600" b="1" dirty="0">
                <a:solidFill>
                  <a:schemeClr val="tx1">
                    <a:lumMod val="75000"/>
                    <a:lumOff val="25000"/>
                  </a:schemeClr>
                </a:solidFill>
              </a:rPr>
              <a:t>Firefox Quantum</a:t>
            </a:r>
            <a:r>
              <a:rPr lang="zh-CN" altLang="en-US" sz="1600" b="1" dirty="0">
                <a:solidFill>
                  <a:schemeClr val="tx1">
                    <a:lumMod val="75000"/>
                    <a:lumOff val="25000"/>
                  </a:schemeClr>
                </a:solidFill>
              </a:rPr>
              <a:t>，</a:t>
            </a:r>
            <a:r>
              <a:rPr lang="en-US" altLang="zh-CN" sz="1600" b="1" dirty="0">
                <a:solidFill>
                  <a:schemeClr val="tx1">
                    <a:lumMod val="75000"/>
                    <a:lumOff val="25000"/>
                  </a:schemeClr>
                </a:solidFill>
              </a:rPr>
              <a:t>Safari 5.34.57.2</a:t>
            </a:r>
            <a:endParaRPr lang="zh-CN" altLang="en-US" sz="1600" b="1" dirty="0">
              <a:solidFill>
                <a:schemeClr val="tx1">
                  <a:lumMod val="75000"/>
                  <a:lumOff val="25000"/>
                </a:schemeClr>
              </a:solidFill>
            </a:endParaRPr>
          </a:p>
        </p:txBody>
      </p:sp>
      <p:sp>
        <p:nvSpPr>
          <p:cNvPr id="17" name="矩形 16"/>
          <p:cNvSpPr/>
          <p:nvPr/>
        </p:nvSpPr>
        <p:spPr>
          <a:xfrm>
            <a:off x="4892577" y="1351582"/>
            <a:ext cx="2486786" cy="461665"/>
          </a:xfrm>
          <a:prstGeom prst="rect">
            <a:avLst/>
          </a:prstGeom>
        </p:spPr>
        <p:txBody>
          <a:bodyPr wrap="square">
            <a:spAutoFit/>
          </a:bodyPr>
          <a:lstStyle/>
          <a:p>
            <a:r>
              <a:rPr lang="zh-CN" altLang="en-US" sz="2400" dirty="0" smtClean="0">
                <a:solidFill>
                  <a:srgbClr val="48A2A0"/>
                </a:solidFill>
                <a:effectLst/>
                <a:ea typeface="Calibri" panose="020F0502020204030204" pitchFamily="34" charset="0"/>
              </a:rPr>
              <a:t>开发依赖环境</a:t>
            </a:r>
            <a:endParaRPr lang="en-US" altLang="zh-CN" dirty="0">
              <a:solidFill>
                <a:srgbClr val="48A2A0"/>
              </a:solidFill>
              <a:effectLst/>
              <a:ea typeface="Calibri" panose="020F0502020204030204" pitchFamily="34" charset="0"/>
            </a:endParaRPr>
          </a:p>
        </p:txBody>
      </p:sp>
      <p:sp>
        <p:nvSpPr>
          <p:cNvPr id="18" name="矩形 17"/>
          <p:cNvSpPr/>
          <p:nvPr/>
        </p:nvSpPr>
        <p:spPr>
          <a:xfrm>
            <a:off x="4789462" y="1899151"/>
            <a:ext cx="2997025" cy="1815882"/>
          </a:xfrm>
          <a:prstGeom prst="rect">
            <a:avLst/>
          </a:prstGeom>
        </p:spPr>
        <p:txBody>
          <a:bodyPr wrap="square">
            <a:spAutoFit/>
          </a:bodyPr>
          <a:lstStyle/>
          <a:p>
            <a:r>
              <a:rPr lang="zh-CN" altLang="en-US" sz="1600" b="1" dirty="0">
                <a:solidFill>
                  <a:schemeClr val="tx1">
                    <a:lumMod val="75000"/>
                    <a:lumOff val="25000"/>
                  </a:schemeClr>
                </a:solidFill>
              </a:rPr>
              <a:t>后台语言：</a:t>
            </a:r>
            <a:r>
              <a:rPr lang="en-US" altLang="zh-CN" sz="1600" b="1" dirty="0">
                <a:solidFill>
                  <a:schemeClr val="tx1">
                    <a:lumMod val="75000"/>
                    <a:lumOff val="25000"/>
                  </a:schemeClr>
                </a:solidFill>
              </a:rPr>
              <a:t>Python3.5.2</a:t>
            </a:r>
            <a:r>
              <a:rPr lang="zh-CN" altLang="en-US" sz="1600" b="1" dirty="0">
                <a:solidFill>
                  <a:schemeClr val="tx1">
                    <a:lumMod val="75000"/>
                    <a:lumOff val="25000"/>
                  </a:schemeClr>
                </a:solidFill>
              </a:rPr>
              <a:t>（基于</a:t>
            </a:r>
            <a:r>
              <a:rPr lang="en-US" altLang="zh-CN" sz="1600" b="1" dirty="0">
                <a:solidFill>
                  <a:schemeClr val="tx1">
                    <a:lumMod val="75000"/>
                    <a:lumOff val="25000"/>
                  </a:schemeClr>
                </a:solidFill>
              </a:rPr>
              <a:t>Anaconda3-4.2.0</a:t>
            </a:r>
            <a:r>
              <a:rPr lang="zh-CN" altLang="en-US" sz="1600" b="1" dirty="0">
                <a:solidFill>
                  <a:schemeClr val="tx1">
                    <a:lumMod val="75000"/>
                    <a:lumOff val="25000"/>
                  </a:schemeClr>
                </a:solidFill>
              </a:rPr>
              <a:t>）</a:t>
            </a:r>
          </a:p>
          <a:p>
            <a:r>
              <a:rPr lang="zh-CN" altLang="en-US" sz="1600" b="1" dirty="0">
                <a:solidFill>
                  <a:schemeClr val="tx1">
                    <a:lumMod val="75000"/>
                    <a:lumOff val="25000"/>
                  </a:schemeClr>
                </a:solidFill>
              </a:rPr>
              <a:t>后台依赖包：</a:t>
            </a:r>
            <a:r>
              <a:rPr lang="en-US" altLang="zh-CN" sz="1600" b="1" dirty="0">
                <a:solidFill>
                  <a:schemeClr val="tx1">
                    <a:lumMod val="75000"/>
                    <a:lumOff val="25000"/>
                  </a:schemeClr>
                </a:solidFill>
              </a:rPr>
              <a:t>django1.11.3</a:t>
            </a:r>
          </a:p>
          <a:p>
            <a:r>
              <a:rPr lang="zh-CN" altLang="en-US" sz="1600" b="1" dirty="0">
                <a:solidFill>
                  <a:schemeClr val="tx1">
                    <a:lumMod val="75000"/>
                    <a:lumOff val="25000"/>
                  </a:schemeClr>
                </a:solidFill>
              </a:rPr>
              <a:t>前台语言：</a:t>
            </a:r>
            <a:r>
              <a:rPr lang="en-US" altLang="zh-CN" sz="1600" b="1" dirty="0">
                <a:solidFill>
                  <a:schemeClr val="tx1">
                    <a:lumMod val="75000"/>
                    <a:lumOff val="25000"/>
                  </a:schemeClr>
                </a:solidFill>
              </a:rPr>
              <a:t>HTML5</a:t>
            </a:r>
            <a:r>
              <a:rPr lang="zh-CN" altLang="en-US" sz="1600" b="1" dirty="0">
                <a:solidFill>
                  <a:schemeClr val="tx1">
                    <a:lumMod val="75000"/>
                    <a:lumOff val="25000"/>
                  </a:schemeClr>
                </a:solidFill>
              </a:rPr>
              <a:t>、</a:t>
            </a:r>
            <a:r>
              <a:rPr lang="en-US" altLang="zh-CN" sz="1600" b="1" dirty="0">
                <a:solidFill>
                  <a:schemeClr val="tx1">
                    <a:lumMod val="75000"/>
                    <a:lumOff val="25000"/>
                  </a:schemeClr>
                </a:solidFill>
              </a:rPr>
              <a:t>CSS3</a:t>
            </a:r>
            <a:r>
              <a:rPr lang="zh-CN" altLang="en-US" sz="1600" b="1" dirty="0">
                <a:solidFill>
                  <a:schemeClr val="tx1">
                    <a:lumMod val="75000"/>
                    <a:lumOff val="25000"/>
                  </a:schemeClr>
                </a:solidFill>
              </a:rPr>
              <a:t>、</a:t>
            </a:r>
            <a:r>
              <a:rPr lang="en-US" altLang="zh-CN" sz="1600" b="1" dirty="0">
                <a:solidFill>
                  <a:schemeClr val="tx1">
                    <a:lumMod val="75000"/>
                    <a:lumOff val="25000"/>
                  </a:schemeClr>
                </a:solidFill>
              </a:rPr>
              <a:t>JavaScript</a:t>
            </a:r>
          </a:p>
          <a:p>
            <a:r>
              <a:rPr lang="zh-CN" altLang="en-US" sz="1600" b="1" dirty="0">
                <a:solidFill>
                  <a:schemeClr val="tx1">
                    <a:lumMod val="75000"/>
                    <a:lumOff val="25000"/>
                  </a:schemeClr>
                </a:solidFill>
              </a:rPr>
              <a:t>前台依赖包：</a:t>
            </a:r>
            <a:r>
              <a:rPr lang="en-US" altLang="zh-CN" sz="1600" b="1" dirty="0">
                <a:solidFill>
                  <a:schemeClr val="tx1">
                    <a:lumMod val="75000"/>
                    <a:lumOff val="25000"/>
                  </a:schemeClr>
                </a:solidFill>
              </a:rPr>
              <a:t>Element2.0.7</a:t>
            </a:r>
            <a:r>
              <a:rPr lang="zh-CN" altLang="en-US" sz="1600" b="1" dirty="0">
                <a:solidFill>
                  <a:schemeClr val="tx1">
                    <a:lumMod val="75000"/>
                    <a:lumOff val="25000"/>
                  </a:schemeClr>
                </a:solidFill>
              </a:rPr>
              <a:t>、</a:t>
            </a:r>
            <a:r>
              <a:rPr lang="en-US" altLang="zh-CN" sz="1600" b="1" dirty="0">
                <a:solidFill>
                  <a:schemeClr val="tx1">
                    <a:lumMod val="75000"/>
                    <a:lumOff val="25000"/>
                  </a:schemeClr>
                </a:solidFill>
              </a:rPr>
              <a:t>Vue.js2.5.9</a:t>
            </a:r>
            <a:r>
              <a:rPr lang="zh-CN" altLang="en-US" sz="1600" b="1" dirty="0">
                <a:solidFill>
                  <a:schemeClr val="tx1">
                    <a:lumMod val="75000"/>
                    <a:lumOff val="25000"/>
                  </a:schemeClr>
                </a:solidFill>
              </a:rPr>
              <a:t>、</a:t>
            </a:r>
            <a:r>
              <a:rPr lang="en-US" altLang="zh-CN" sz="1600" b="1" dirty="0">
                <a:solidFill>
                  <a:schemeClr val="tx1">
                    <a:lumMod val="75000"/>
                    <a:lumOff val="25000"/>
                  </a:schemeClr>
                </a:solidFill>
              </a:rPr>
              <a:t>jQuery3.2.1</a:t>
            </a:r>
            <a:endParaRPr lang="zh-CN" altLang="en-US" sz="1600" b="1" dirty="0">
              <a:solidFill>
                <a:schemeClr val="tx1">
                  <a:lumMod val="75000"/>
                  <a:lumOff val="25000"/>
                </a:schemeClr>
              </a:solidFill>
            </a:endParaRPr>
          </a:p>
        </p:txBody>
      </p:sp>
      <p:sp>
        <p:nvSpPr>
          <p:cNvPr id="19" name="矩形 18"/>
          <p:cNvSpPr/>
          <p:nvPr/>
        </p:nvSpPr>
        <p:spPr>
          <a:xfrm>
            <a:off x="8219464" y="1208298"/>
            <a:ext cx="2231881" cy="461665"/>
          </a:xfrm>
          <a:prstGeom prst="rect">
            <a:avLst/>
          </a:prstGeom>
        </p:spPr>
        <p:txBody>
          <a:bodyPr wrap="square">
            <a:spAutoFit/>
          </a:bodyPr>
          <a:lstStyle/>
          <a:p>
            <a:r>
              <a:rPr lang="zh-CN" altLang="en-US" sz="2400" dirty="0">
                <a:solidFill>
                  <a:srgbClr val="48A2A0"/>
                </a:solidFill>
                <a:ea typeface="Calibri" panose="020F0502020204030204" pitchFamily="34" charset="0"/>
              </a:rPr>
              <a:t>开发工具</a:t>
            </a:r>
            <a:endParaRPr lang="en-US" altLang="zh-CN" sz="2400" dirty="0">
              <a:solidFill>
                <a:srgbClr val="48A2A0"/>
              </a:solidFill>
              <a:ea typeface="Calibri" panose="020F0502020204030204" pitchFamily="34" charset="0"/>
            </a:endParaRPr>
          </a:p>
        </p:txBody>
      </p:sp>
      <p:sp>
        <p:nvSpPr>
          <p:cNvPr id="20" name="矩形 19"/>
          <p:cNvSpPr/>
          <p:nvPr/>
        </p:nvSpPr>
        <p:spPr>
          <a:xfrm>
            <a:off x="8198352" y="1882282"/>
            <a:ext cx="2112798" cy="1323439"/>
          </a:xfrm>
          <a:prstGeom prst="rect">
            <a:avLst/>
          </a:prstGeom>
        </p:spPr>
        <p:txBody>
          <a:bodyPr wrap="square">
            <a:spAutoFit/>
          </a:bodyPr>
          <a:lstStyle/>
          <a:p>
            <a:r>
              <a:rPr lang="zh-CN" altLang="en-US" sz="1600" b="1" dirty="0">
                <a:solidFill>
                  <a:schemeClr val="tx1">
                    <a:lumMod val="75000"/>
                    <a:lumOff val="25000"/>
                  </a:schemeClr>
                </a:solidFill>
              </a:rPr>
              <a:t>办公软件</a:t>
            </a:r>
            <a:endParaRPr lang="en-US" altLang="zh-CN" sz="1600" b="1" dirty="0">
              <a:solidFill>
                <a:schemeClr val="tx1">
                  <a:lumMod val="75000"/>
                  <a:lumOff val="25000"/>
                </a:schemeClr>
              </a:solidFill>
            </a:endParaRPr>
          </a:p>
          <a:p>
            <a:r>
              <a:rPr lang="en-US" altLang="zh-CN" sz="1600" b="1" dirty="0">
                <a:solidFill>
                  <a:schemeClr val="tx1">
                    <a:lumMod val="75000"/>
                    <a:lumOff val="25000"/>
                  </a:schemeClr>
                </a:solidFill>
              </a:rPr>
              <a:t>Word 2013</a:t>
            </a:r>
          </a:p>
          <a:p>
            <a:r>
              <a:rPr lang="en-US" altLang="zh-CN" sz="1600" b="1" dirty="0">
                <a:solidFill>
                  <a:schemeClr val="tx1">
                    <a:lumMod val="75000"/>
                    <a:lumOff val="25000"/>
                  </a:schemeClr>
                </a:solidFill>
              </a:rPr>
              <a:t>Visio 2016</a:t>
            </a:r>
          </a:p>
          <a:p>
            <a:r>
              <a:rPr lang="zh-CN" altLang="en-US" sz="1600" b="1" dirty="0">
                <a:solidFill>
                  <a:schemeClr val="tx1">
                    <a:lumMod val="75000"/>
                    <a:lumOff val="25000"/>
                  </a:schemeClr>
                </a:solidFill>
              </a:rPr>
              <a:t>代码编辑器</a:t>
            </a:r>
            <a:r>
              <a:rPr lang="en-US" altLang="zh-CN" sz="1600" b="1" dirty="0">
                <a:solidFill>
                  <a:schemeClr val="tx1">
                    <a:lumMod val="75000"/>
                    <a:lumOff val="25000"/>
                  </a:schemeClr>
                </a:solidFill>
              </a:rPr>
              <a:t>Visual Studio Code</a:t>
            </a:r>
            <a:endParaRPr lang="zh-CN" altLang="en-US" sz="1600" b="1" dirty="0">
              <a:solidFill>
                <a:schemeClr val="tx1">
                  <a:lumMod val="75000"/>
                  <a:lumOff val="25000"/>
                </a:schemeClr>
              </a:solidFill>
            </a:endParaRPr>
          </a:p>
        </p:txBody>
      </p:sp>
      <p:sp>
        <p:nvSpPr>
          <p:cNvPr id="22" name="矩形 21"/>
          <p:cNvSpPr/>
          <p:nvPr/>
        </p:nvSpPr>
        <p:spPr>
          <a:xfrm>
            <a:off x="2529372" y="3949610"/>
            <a:ext cx="3271359" cy="2800767"/>
          </a:xfrm>
          <a:prstGeom prst="rect">
            <a:avLst/>
          </a:prstGeom>
        </p:spPr>
        <p:txBody>
          <a:bodyPr wrap="square">
            <a:spAutoFit/>
          </a:bodyPr>
          <a:lstStyle/>
          <a:p>
            <a:r>
              <a:rPr lang="en-US" altLang="zh-CN" sz="1600" b="1" dirty="0">
                <a:solidFill>
                  <a:schemeClr val="tx1">
                    <a:lumMod val="75000"/>
                    <a:lumOff val="25000"/>
                  </a:schemeClr>
                </a:solidFill>
              </a:rPr>
              <a:t>Unity</a:t>
            </a:r>
            <a:r>
              <a:rPr lang="zh-CN" altLang="en-US" sz="1600" b="1" dirty="0">
                <a:solidFill>
                  <a:schemeClr val="tx1">
                    <a:lumMod val="75000"/>
                    <a:lumOff val="25000"/>
                  </a:schemeClr>
                </a:solidFill>
              </a:rPr>
              <a:t>进行游戏控制的制作</a:t>
            </a:r>
            <a:endParaRPr lang="en-US" altLang="zh-CN" sz="1600" b="1" dirty="0">
              <a:solidFill>
                <a:schemeClr val="tx1">
                  <a:lumMod val="75000"/>
                  <a:lumOff val="25000"/>
                </a:schemeClr>
              </a:solidFill>
            </a:endParaRPr>
          </a:p>
          <a:p>
            <a:r>
              <a:rPr lang="en-US" altLang="zh-CN" sz="1600" b="1" dirty="0">
                <a:solidFill>
                  <a:schemeClr val="tx1">
                    <a:lumMod val="75000"/>
                    <a:lumOff val="25000"/>
                  </a:schemeClr>
                </a:solidFill>
              </a:rPr>
              <a:t>Element</a:t>
            </a:r>
            <a:r>
              <a:rPr lang="zh-CN" altLang="en-US" sz="1600" b="1" dirty="0">
                <a:solidFill>
                  <a:schemeClr val="tx1">
                    <a:lumMod val="75000"/>
                    <a:lumOff val="25000"/>
                  </a:schemeClr>
                </a:solidFill>
              </a:rPr>
              <a:t>进行</a:t>
            </a:r>
            <a:r>
              <a:rPr lang="en-US" altLang="zh-CN" sz="1600" b="1" dirty="0">
                <a:solidFill>
                  <a:schemeClr val="tx1">
                    <a:lumMod val="75000"/>
                    <a:lumOff val="25000"/>
                  </a:schemeClr>
                </a:solidFill>
              </a:rPr>
              <a:t>UI</a:t>
            </a:r>
            <a:r>
              <a:rPr lang="zh-CN" altLang="en-US" sz="1600" b="1" dirty="0">
                <a:solidFill>
                  <a:schemeClr val="tx1">
                    <a:lumMod val="75000"/>
                    <a:lumOff val="25000"/>
                  </a:schemeClr>
                </a:solidFill>
              </a:rPr>
              <a:t>设计</a:t>
            </a:r>
            <a:endParaRPr lang="en-US" altLang="zh-CN" sz="1600" b="1" dirty="0">
              <a:solidFill>
                <a:schemeClr val="tx1">
                  <a:lumMod val="75000"/>
                  <a:lumOff val="25000"/>
                </a:schemeClr>
              </a:solidFill>
            </a:endParaRPr>
          </a:p>
          <a:p>
            <a:r>
              <a:rPr lang="en-US" altLang="zh-CN" sz="1600" b="1" dirty="0">
                <a:solidFill>
                  <a:schemeClr val="tx1">
                    <a:lumMod val="75000"/>
                    <a:lumOff val="25000"/>
                  </a:schemeClr>
                </a:solidFill>
              </a:rPr>
              <a:t>3DMax</a:t>
            </a:r>
            <a:r>
              <a:rPr lang="zh-CN" altLang="en-US" sz="1600" b="1" dirty="0">
                <a:solidFill>
                  <a:schemeClr val="tx1">
                    <a:lumMod val="75000"/>
                    <a:lumOff val="25000"/>
                  </a:schemeClr>
                </a:solidFill>
              </a:rPr>
              <a:t>进行模型建模</a:t>
            </a:r>
            <a:endParaRPr lang="en-US" altLang="zh-CN" sz="1600" b="1" dirty="0">
              <a:solidFill>
                <a:schemeClr val="tx1">
                  <a:lumMod val="75000"/>
                  <a:lumOff val="25000"/>
                </a:schemeClr>
              </a:solidFill>
            </a:endParaRPr>
          </a:p>
          <a:p>
            <a:r>
              <a:rPr lang="en-US" altLang="zh-CN" sz="1600" b="1" dirty="0">
                <a:solidFill>
                  <a:schemeClr val="tx1">
                    <a:lumMod val="75000"/>
                    <a:lumOff val="25000"/>
                  </a:schemeClr>
                </a:solidFill>
              </a:rPr>
              <a:t>Photoshop</a:t>
            </a:r>
            <a:r>
              <a:rPr lang="zh-CN" altLang="en-US" sz="1600" b="1" dirty="0">
                <a:solidFill>
                  <a:schemeClr val="tx1">
                    <a:lumMod val="75000"/>
                    <a:lumOff val="25000"/>
                  </a:schemeClr>
                </a:solidFill>
              </a:rPr>
              <a:t>进行图片的修改</a:t>
            </a:r>
            <a:endParaRPr lang="en-US" altLang="zh-CN" sz="1600" b="1" dirty="0">
              <a:solidFill>
                <a:schemeClr val="tx1">
                  <a:lumMod val="75000"/>
                  <a:lumOff val="25000"/>
                </a:schemeClr>
              </a:solidFill>
            </a:endParaRPr>
          </a:p>
          <a:p>
            <a:r>
              <a:rPr lang="en-US" altLang="zh-CN" sz="1600" b="1" dirty="0" err="1">
                <a:solidFill>
                  <a:schemeClr val="tx1">
                    <a:lumMod val="75000"/>
                    <a:lumOff val="25000"/>
                  </a:schemeClr>
                </a:solidFill>
              </a:rPr>
              <a:t>Subtance</a:t>
            </a:r>
            <a:r>
              <a:rPr lang="en-US" altLang="zh-CN" sz="1600" b="1" dirty="0">
                <a:solidFill>
                  <a:schemeClr val="tx1">
                    <a:lumMod val="75000"/>
                    <a:lumOff val="25000"/>
                  </a:schemeClr>
                </a:solidFill>
              </a:rPr>
              <a:t> Painter</a:t>
            </a:r>
            <a:r>
              <a:rPr lang="zh-CN" altLang="en-US" sz="1600" b="1" dirty="0">
                <a:solidFill>
                  <a:schemeClr val="tx1">
                    <a:lumMod val="75000"/>
                    <a:lumOff val="25000"/>
                  </a:schemeClr>
                </a:solidFill>
              </a:rPr>
              <a:t>进行模型贴图的制作</a:t>
            </a:r>
            <a:endParaRPr lang="en-US" altLang="zh-CN" sz="1600" b="1" dirty="0">
              <a:solidFill>
                <a:schemeClr val="tx1">
                  <a:lumMod val="75000"/>
                  <a:lumOff val="25000"/>
                </a:schemeClr>
              </a:solidFill>
            </a:endParaRPr>
          </a:p>
          <a:p>
            <a:r>
              <a:rPr lang="en-US" altLang="zh-CN" sz="1600" b="1" dirty="0" err="1">
                <a:solidFill>
                  <a:schemeClr val="tx1">
                    <a:lumMod val="75000"/>
                    <a:lumOff val="25000"/>
                  </a:schemeClr>
                </a:solidFill>
              </a:rPr>
              <a:t>Zbrush</a:t>
            </a:r>
            <a:r>
              <a:rPr lang="zh-CN" altLang="en-US" sz="1600" b="1" dirty="0">
                <a:solidFill>
                  <a:schemeClr val="tx1">
                    <a:lumMod val="75000"/>
                    <a:lumOff val="25000"/>
                  </a:schemeClr>
                </a:solidFill>
              </a:rPr>
              <a:t>进行建模</a:t>
            </a:r>
            <a:endParaRPr lang="en-US" altLang="zh-CN" sz="1600" b="1" dirty="0">
              <a:solidFill>
                <a:schemeClr val="tx1">
                  <a:lumMod val="75000"/>
                  <a:lumOff val="25000"/>
                </a:schemeClr>
              </a:solidFill>
            </a:endParaRPr>
          </a:p>
          <a:p>
            <a:r>
              <a:rPr lang="en-US" altLang="zh-CN" sz="1600" b="1" dirty="0" err="1">
                <a:solidFill>
                  <a:schemeClr val="tx1">
                    <a:lumMod val="75000"/>
                    <a:lumOff val="25000"/>
                  </a:schemeClr>
                </a:solidFill>
              </a:rPr>
              <a:t>ToolBag</a:t>
            </a:r>
            <a:r>
              <a:rPr lang="en-US" altLang="zh-CN" sz="1600" b="1" dirty="0">
                <a:solidFill>
                  <a:schemeClr val="tx1">
                    <a:lumMod val="75000"/>
                    <a:lumOff val="25000"/>
                  </a:schemeClr>
                </a:solidFill>
              </a:rPr>
              <a:t> </a:t>
            </a:r>
            <a:r>
              <a:rPr lang="zh-CN" altLang="en-US" sz="1600" b="1" dirty="0">
                <a:solidFill>
                  <a:schemeClr val="tx1">
                    <a:lumMod val="75000"/>
                    <a:lumOff val="25000"/>
                  </a:schemeClr>
                </a:solidFill>
              </a:rPr>
              <a:t>进行模型的渲染</a:t>
            </a:r>
            <a:endParaRPr lang="en-US" altLang="zh-CN" sz="1600" b="1" dirty="0">
              <a:solidFill>
                <a:schemeClr val="tx1">
                  <a:lumMod val="75000"/>
                  <a:lumOff val="25000"/>
                </a:schemeClr>
              </a:solidFill>
            </a:endParaRPr>
          </a:p>
          <a:p>
            <a:r>
              <a:rPr lang="en-US" altLang="zh-CN" sz="1600" b="1" dirty="0" err="1">
                <a:solidFill>
                  <a:schemeClr val="tx1">
                    <a:lumMod val="75000"/>
                    <a:lumOff val="25000"/>
                  </a:schemeClr>
                </a:solidFill>
              </a:rPr>
              <a:t>WebGL</a:t>
            </a:r>
            <a:r>
              <a:rPr lang="en-US" altLang="zh-CN" sz="1600" b="1" dirty="0">
                <a:solidFill>
                  <a:schemeClr val="tx1">
                    <a:lumMod val="75000"/>
                    <a:lumOff val="25000"/>
                  </a:schemeClr>
                </a:solidFill>
              </a:rPr>
              <a:t> Template</a:t>
            </a:r>
            <a:r>
              <a:rPr lang="zh-CN" altLang="en-US" sz="1600" b="1" dirty="0">
                <a:solidFill>
                  <a:schemeClr val="tx1">
                    <a:lumMod val="75000"/>
                    <a:lumOff val="25000"/>
                  </a:schemeClr>
                </a:solidFill>
              </a:rPr>
              <a:t>进行页面的搭建</a:t>
            </a:r>
            <a:endParaRPr lang="en-US" altLang="zh-CN" sz="1600" b="1" dirty="0">
              <a:solidFill>
                <a:schemeClr val="tx1">
                  <a:lumMod val="75000"/>
                  <a:lumOff val="25000"/>
                </a:schemeClr>
              </a:solidFill>
            </a:endParaRPr>
          </a:p>
          <a:p>
            <a:r>
              <a:rPr lang="en-US" altLang="zh-CN" sz="1600" b="1" dirty="0">
                <a:solidFill>
                  <a:schemeClr val="tx1">
                    <a:lumMod val="75000"/>
                    <a:lumOff val="25000"/>
                  </a:schemeClr>
                </a:solidFill>
              </a:rPr>
              <a:t>jQuery</a:t>
            </a:r>
            <a:r>
              <a:rPr lang="zh-CN" altLang="en-US" sz="1600" b="1" dirty="0">
                <a:solidFill>
                  <a:schemeClr val="tx1">
                    <a:lumMod val="75000"/>
                    <a:lumOff val="25000"/>
                  </a:schemeClr>
                </a:solidFill>
              </a:rPr>
              <a:t>进行动态效果设计</a:t>
            </a:r>
            <a:endParaRPr lang="en-US" altLang="zh-CN" sz="1600" b="1" dirty="0">
              <a:solidFill>
                <a:schemeClr val="tx1">
                  <a:lumMod val="75000"/>
                  <a:lumOff val="25000"/>
                </a:schemeClr>
              </a:solidFill>
            </a:endParaRPr>
          </a:p>
          <a:p>
            <a:r>
              <a:rPr lang="en-US" altLang="zh-CN" sz="1600" b="1" dirty="0">
                <a:solidFill>
                  <a:schemeClr val="tx1">
                    <a:lumMod val="75000"/>
                    <a:lumOff val="25000"/>
                  </a:schemeClr>
                </a:solidFill>
              </a:rPr>
              <a:t>Vue.js</a:t>
            </a:r>
            <a:r>
              <a:rPr lang="zh-CN" altLang="en-US" sz="1600" b="1" dirty="0">
                <a:solidFill>
                  <a:schemeClr val="tx1">
                    <a:lumMod val="75000"/>
                    <a:lumOff val="25000"/>
                  </a:schemeClr>
                </a:solidFill>
              </a:rPr>
              <a:t>进行动态数据绑定</a:t>
            </a:r>
          </a:p>
        </p:txBody>
      </p:sp>
      <p:sp>
        <p:nvSpPr>
          <p:cNvPr id="24" name="矩形 23"/>
          <p:cNvSpPr/>
          <p:nvPr/>
        </p:nvSpPr>
        <p:spPr>
          <a:xfrm>
            <a:off x="5960206" y="4208409"/>
            <a:ext cx="2112798" cy="1323439"/>
          </a:xfrm>
          <a:prstGeom prst="rect">
            <a:avLst/>
          </a:prstGeom>
        </p:spPr>
        <p:txBody>
          <a:bodyPr wrap="square">
            <a:spAutoFit/>
          </a:bodyPr>
          <a:lstStyle/>
          <a:p>
            <a:r>
              <a:rPr lang="en-US" altLang="zh-CN" sz="1600" b="1" dirty="0" err="1">
                <a:solidFill>
                  <a:schemeClr val="tx1">
                    <a:lumMod val="75000"/>
                    <a:lumOff val="25000"/>
                  </a:schemeClr>
                </a:solidFill>
              </a:rPr>
              <a:t>Python+Django</a:t>
            </a:r>
            <a:r>
              <a:rPr lang="en-US" altLang="zh-CN" sz="1600" b="1" dirty="0">
                <a:solidFill>
                  <a:schemeClr val="tx1">
                    <a:lumMod val="75000"/>
                    <a:lumOff val="25000"/>
                  </a:schemeClr>
                </a:solidFill>
              </a:rPr>
              <a:t> </a:t>
            </a:r>
            <a:r>
              <a:rPr lang="zh-CN" altLang="en-US" sz="1600" b="1" dirty="0">
                <a:solidFill>
                  <a:schemeClr val="tx1">
                    <a:lumMod val="75000"/>
                    <a:lumOff val="25000"/>
                  </a:schemeClr>
                </a:solidFill>
              </a:rPr>
              <a:t>进行开发</a:t>
            </a:r>
            <a:endParaRPr lang="en-US" altLang="zh-CN" sz="1600" b="1" dirty="0">
              <a:solidFill>
                <a:schemeClr val="tx1">
                  <a:lumMod val="75000"/>
                  <a:lumOff val="25000"/>
                </a:schemeClr>
              </a:solidFill>
            </a:endParaRPr>
          </a:p>
          <a:p>
            <a:r>
              <a:rPr lang="zh-CN" altLang="en-US" sz="1600" b="1" dirty="0">
                <a:solidFill>
                  <a:schemeClr val="tx1">
                    <a:lumMod val="75000"/>
                    <a:lumOff val="25000"/>
                  </a:schemeClr>
                </a:solidFill>
              </a:rPr>
              <a:t>软件使用</a:t>
            </a:r>
            <a:r>
              <a:rPr lang="en-US" altLang="zh-CN" sz="1600" b="1" dirty="0">
                <a:solidFill>
                  <a:schemeClr val="tx1">
                    <a:lumMod val="75000"/>
                    <a:lumOff val="25000"/>
                  </a:schemeClr>
                </a:solidFill>
              </a:rPr>
              <a:t>Anaconda3</a:t>
            </a:r>
          </a:p>
          <a:p>
            <a:r>
              <a:rPr lang="en-US" altLang="zh-CN" sz="1600" b="1" dirty="0">
                <a:solidFill>
                  <a:schemeClr val="tx1">
                    <a:lumMod val="75000"/>
                    <a:lumOff val="25000"/>
                  </a:schemeClr>
                </a:solidFill>
              </a:rPr>
              <a:t>IDE</a:t>
            </a:r>
            <a:r>
              <a:rPr lang="zh-CN" altLang="en-US" sz="1600" b="1" dirty="0">
                <a:solidFill>
                  <a:schemeClr val="tx1">
                    <a:lumMod val="75000"/>
                    <a:lumOff val="25000"/>
                  </a:schemeClr>
                </a:solidFill>
              </a:rPr>
              <a:t>使用</a:t>
            </a:r>
            <a:r>
              <a:rPr lang="en-US" altLang="zh-CN" sz="1600" b="1" dirty="0" err="1">
                <a:solidFill>
                  <a:schemeClr val="tx1">
                    <a:lumMod val="75000"/>
                    <a:lumOff val="25000"/>
                  </a:schemeClr>
                </a:solidFill>
              </a:rPr>
              <a:t>PyCharm</a:t>
            </a:r>
            <a:endParaRPr lang="en-US" altLang="zh-CN" sz="1600" b="1" dirty="0">
              <a:solidFill>
                <a:schemeClr val="tx1">
                  <a:lumMod val="75000"/>
                  <a:lumOff val="25000"/>
                </a:schemeClr>
              </a:solidFill>
            </a:endParaRPr>
          </a:p>
          <a:p>
            <a:r>
              <a:rPr lang="zh-CN" altLang="en-US" sz="1600" b="1" dirty="0">
                <a:solidFill>
                  <a:schemeClr val="tx1">
                    <a:lumMod val="75000"/>
                    <a:lumOff val="25000"/>
                  </a:schemeClr>
                </a:solidFill>
              </a:rPr>
              <a:t>数据库采用</a:t>
            </a:r>
            <a:r>
              <a:rPr lang="en-US" altLang="zh-CN" sz="1600" b="1" dirty="0">
                <a:solidFill>
                  <a:schemeClr val="tx1">
                    <a:lumMod val="75000"/>
                    <a:lumOff val="25000"/>
                  </a:schemeClr>
                </a:solidFill>
              </a:rPr>
              <a:t>MySQL</a:t>
            </a:r>
            <a:endParaRPr lang="zh-CN" altLang="en-US" sz="1600" b="1" dirty="0">
              <a:solidFill>
                <a:schemeClr val="tx1">
                  <a:lumMod val="75000"/>
                  <a:lumOff val="25000"/>
                </a:schemeClr>
              </a:solidFill>
            </a:endParaRPr>
          </a:p>
        </p:txBody>
      </p:sp>
      <p:sp>
        <p:nvSpPr>
          <p:cNvPr id="26" name="矩形 25"/>
          <p:cNvSpPr/>
          <p:nvPr/>
        </p:nvSpPr>
        <p:spPr>
          <a:xfrm>
            <a:off x="8608147" y="4140810"/>
            <a:ext cx="2112798" cy="2492990"/>
          </a:xfrm>
          <a:prstGeom prst="rect">
            <a:avLst/>
          </a:prstGeom>
        </p:spPr>
        <p:txBody>
          <a:bodyPr wrap="square">
            <a:spAutoFit/>
          </a:bodyPr>
          <a:lstStyle/>
          <a:p>
            <a:r>
              <a:rPr lang="zh-CN" altLang="en-US" sz="1600" b="1" dirty="0">
                <a:solidFill>
                  <a:schemeClr val="tx1">
                    <a:lumMod val="75000"/>
                    <a:lumOff val="25000"/>
                  </a:schemeClr>
                </a:solidFill>
              </a:rPr>
              <a:t>包管理工具</a:t>
            </a:r>
            <a:r>
              <a:rPr lang="en-US" altLang="zh-CN" sz="1600" b="1" dirty="0" err="1">
                <a:solidFill>
                  <a:schemeClr val="tx1">
                    <a:lumMod val="75000"/>
                    <a:lumOff val="25000"/>
                  </a:schemeClr>
                </a:solidFill>
              </a:rPr>
              <a:t>npm</a:t>
            </a:r>
            <a:endParaRPr lang="en-US" altLang="zh-CN" sz="1600" b="1" dirty="0">
              <a:solidFill>
                <a:schemeClr val="tx1">
                  <a:lumMod val="75000"/>
                  <a:lumOff val="25000"/>
                </a:schemeClr>
              </a:solidFill>
            </a:endParaRPr>
          </a:p>
          <a:p>
            <a:r>
              <a:rPr lang="zh-CN" altLang="en-US" sz="1600" b="1" dirty="0">
                <a:solidFill>
                  <a:schemeClr val="tx1">
                    <a:lumMod val="75000"/>
                    <a:lumOff val="25000"/>
                  </a:schemeClr>
                </a:solidFill>
              </a:rPr>
              <a:t>打包工具</a:t>
            </a:r>
            <a:r>
              <a:rPr lang="en-US" altLang="zh-CN" sz="1600" b="1" dirty="0" err="1">
                <a:solidFill>
                  <a:schemeClr val="tx1">
                    <a:lumMod val="75000"/>
                    <a:lumOff val="25000"/>
                  </a:schemeClr>
                </a:solidFill>
              </a:rPr>
              <a:t>WebPack</a:t>
            </a:r>
            <a:endParaRPr lang="en-US" altLang="zh-CN" sz="1600" b="1" dirty="0">
              <a:solidFill>
                <a:schemeClr val="tx1">
                  <a:lumMod val="75000"/>
                  <a:lumOff val="25000"/>
                </a:schemeClr>
              </a:solidFill>
            </a:endParaRPr>
          </a:p>
          <a:p>
            <a:r>
              <a:rPr lang="zh-CN" altLang="en-US" sz="1600" b="1" dirty="0">
                <a:solidFill>
                  <a:schemeClr val="tx1">
                    <a:lumMod val="75000"/>
                    <a:lumOff val="25000"/>
                  </a:schemeClr>
                </a:solidFill>
              </a:rPr>
              <a:t>版本管理工具</a:t>
            </a:r>
            <a:r>
              <a:rPr lang="en-US" altLang="zh-CN" sz="1600" b="1" dirty="0" err="1">
                <a:solidFill>
                  <a:schemeClr val="tx1">
                    <a:lumMod val="75000"/>
                    <a:lumOff val="25000"/>
                  </a:schemeClr>
                </a:solidFill>
              </a:rPr>
              <a:t>Git</a:t>
            </a:r>
            <a:endParaRPr lang="en-US" altLang="zh-CN" sz="1600" b="1" dirty="0">
              <a:solidFill>
                <a:schemeClr val="tx1">
                  <a:lumMod val="75000"/>
                  <a:lumOff val="25000"/>
                </a:schemeClr>
              </a:solidFill>
            </a:endParaRPr>
          </a:p>
          <a:p>
            <a:r>
              <a:rPr lang="zh-CN" altLang="en-US" sz="1600" b="1" dirty="0">
                <a:solidFill>
                  <a:schemeClr val="tx1">
                    <a:lumMod val="75000"/>
                    <a:lumOff val="25000"/>
                  </a:schemeClr>
                </a:solidFill>
              </a:rPr>
              <a:t>笔记记录工具</a:t>
            </a:r>
            <a:r>
              <a:rPr lang="en-US" altLang="zh-CN" sz="1600" b="1" dirty="0" err="1">
                <a:solidFill>
                  <a:schemeClr val="tx1">
                    <a:lumMod val="75000"/>
                    <a:lumOff val="25000"/>
                  </a:schemeClr>
                </a:solidFill>
              </a:rPr>
              <a:t>MarkDown</a:t>
            </a:r>
            <a:endParaRPr lang="en-US" altLang="zh-CN" sz="1600" b="1" dirty="0">
              <a:solidFill>
                <a:schemeClr val="tx1">
                  <a:lumMod val="75000"/>
                  <a:lumOff val="25000"/>
                </a:schemeClr>
              </a:solidFill>
            </a:endParaRPr>
          </a:p>
          <a:p>
            <a:r>
              <a:rPr lang="zh-CN" altLang="en-US" sz="1600" b="1" dirty="0">
                <a:solidFill>
                  <a:schemeClr val="tx1">
                    <a:lumMod val="75000"/>
                    <a:lumOff val="25000"/>
                  </a:schemeClr>
                </a:solidFill>
              </a:rPr>
              <a:t>统一开发环境工具</a:t>
            </a:r>
            <a:r>
              <a:rPr lang="en-US" altLang="zh-CN" sz="1600" b="1" dirty="0">
                <a:solidFill>
                  <a:schemeClr val="tx1">
                    <a:lumMod val="75000"/>
                    <a:lumOff val="25000"/>
                  </a:schemeClr>
                </a:solidFill>
              </a:rPr>
              <a:t>Vagrant</a:t>
            </a:r>
          </a:p>
          <a:p>
            <a:r>
              <a:rPr lang="en-US" altLang="zh-CN" sz="1600" b="1" dirty="0" err="1">
                <a:solidFill>
                  <a:schemeClr val="tx1">
                    <a:lumMod val="75000"/>
                    <a:lumOff val="25000"/>
                  </a:schemeClr>
                </a:solidFill>
              </a:rPr>
              <a:t>MySql</a:t>
            </a:r>
            <a:r>
              <a:rPr lang="zh-CN" altLang="en-US" sz="1600" b="1" dirty="0">
                <a:solidFill>
                  <a:schemeClr val="tx1">
                    <a:lumMod val="75000"/>
                    <a:lumOff val="25000"/>
                  </a:schemeClr>
                </a:solidFill>
              </a:rPr>
              <a:t>可视化管理工具</a:t>
            </a:r>
            <a:r>
              <a:rPr lang="en-US" altLang="zh-CN" sz="1600" b="1" dirty="0" err="1">
                <a:solidFill>
                  <a:schemeClr val="tx1">
                    <a:lumMod val="75000"/>
                    <a:lumOff val="25000"/>
                  </a:schemeClr>
                </a:solidFill>
              </a:rPr>
              <a:t>Navicat</a:t>
            </a:r>
            <a:r>
              <a:rPr lang="en-US" altLang="zh-CN" sz="1600" b="1" dirty="0">
                <a:solidFill>
                  <a:schemeClr val="tx1">
                    <a:lumMod val="75000"/>
                    <a:lumOff val="25000"/>
                  </a:schemeClr>
                </a:solidFill>
              </a:rPr>
              <a:t> Premium</a:t>
            </a:r>
          </a:p>
          <a:p>
            <a:pPr algn="r"/>
            <a:endParaRPr lang="zh-CN" altLang="en-US" sz="1200" dirty="0">
              <a:solidFill>
                <a:schemeClr val="tx1">
                  <a:lumMod val="75000"/>
                  <a:lumOff val="25000"/>
                </a:schemeClr>
              </a:solidFill>
            </a:endParaRPr>
          </a:p>
        </p:txBody>
      </p:sp>
      <p:sp>
        <p:nvSpPr>
          <p:cNvPr id="27" name="文本框 26"/>
          <p:cNvSpPr txBox="1"/>
          <p:nvPr/>
        </p:nvSpPr>
        <p:spPr>
          <a:xfrm>
            <a:off x="912909" y="1479961"/>
            <a:ext cx="306494" cy="369332"/>
          </a:xfrm>
          <a:prstGeom prst="rect">
            <a:avLst/>
          </a:prstGeom>
          <a:noFill/>
        </p:spPr>
        <p:txBody>
          <a:bodyPr wrap="none" rtlCol="0">
            <a:spAutoFit/>
          </a:bodyPr>
          <a:lstStyle/>
          <a:p>
            <a:r>
              <a:rPr lang="en-US" altLang="zh-CN" dirty="0" smtClean="0">
                <a:solidFill>
                  <a:srgbClr val="6C92C0"/>
                </a:solidFill>
              </a:rPr>
              <a:t>1</a:t>
            </a:r>
            <a:endParaRPr lang="zh-CN" altLang="en-US" dirty="0">
              <a:solidFill>
                <a:srgbClr val="6C92C0"/>
              </a:solidFill>
            </a:endParaRPr>
          </a:p>
        </p:txBody>
      </p:sp>
      <p:sp>
        <p:nvSpPr>
          <p:cNvPr id="28" name="文本框 27"/>
          <p:cNvSpPr txBox="1"/>
          <p:nvPr/>
        </p:nvSpPr>
        <p:spPr>
          <a:xfrm>
            <a:off x="1793377" y="4965228"/>
            <a:ext cx="671979" cy="369332"/>
          </a:xfrm>
          <a:prstGeom prst="rect">
            <a:avLst/>
          </a:prstGeom>
          <a:noFill/>
        </p:spPr>
        <p:txBody>
          <a:bodyPr wrap="none" rtlCol="0">
            <a:spAutoFit/>
          </a:bodyPr>
          <a:lstStyle/>
          <a:p>
            <a:r>
              <a:rPr lang="zh-CN" altLang="en-US" dirty="0" smtClean="0">
                <a:solidFill>
                  <a:srgbClr val="6C92C0"/>
                </a:solidFill>
              </a:rPr>
              <a:t>前端</a:t>
            </a:r>
            <a:endParaRPr lang="zh-CN" altLang="en-US" dirty="0">
              <a:solidFill>
                <a:srgbClr val="6C92C0"/>
              </a:solidFill>
            </a:endParaRPr>
          </a:p>
        </p:txBody>
      </p:sp>
      <p:sp>
        <p:nvSpPr>
          <p:cNvPr id="29" name="文本框 28"/>
          <p:cNvSpPr txBox="1"/>
          <p:nvPr/>
        </p:nvSpPr>
        <p:spPr>
          <a:xfrm>
            <a:off x="5247959" y="5287184"/>
            <a:ext cx="671979" cy="369332"/>
          </a:xfrm>
          <a:prstGeom prst="rect">
            <a:avLst/>
          </a:prstGeom>
          <a:noFill/>
        </p:spPr>
        <p:txBody>
          <a:bodyPr wrap="none" rtlCol="0">
            <a:spAutoFit/>
          </a:bodyPr>
          <a:lstStyle/>
          <a:p>
            <a:r>
              <a:rPr lang="zh-CN" altLang="en-US" dirty="0" smtClean="0">
                <a:solidFill>
                  <a:srgbClr val="6C92C0"/>
                </a:solidFill>
              </a:rPr>
              <a:t>后台</a:t>
            </a:r>
            <a:endParaRPr lang="zh-CN" altLang="en-US" dirty="0">
              <a:solidFill>
                <a:srgbClr val="6C92C0"/>
              </a:solidFill>
            </a:endParaRPr>
          </a:p>
        </p:txBody>
      </p:sp>
      <p:sp>
        <p:nvSpPr>
          <p:cNvPr id="30" name="文本框 29"/>
          <p:cNvSpPr txBox="1"/>
          <p:nvPr/>
        </p:nvSpPr>
        <p:spPr>
          <a:xfrm>
            <a:off x="4220911" y="1446708"/>
            <a:ext cx="282929" cy="369332"/>
          </a:xfrm>
          <a:prstGeom prst="rect">
            <a:avLst/>
          </a:prstGeom>
          <a:noFill/>
        </p:spPr>
        <p:txBody>
          <a:bodyPr wrap="square" rtlCol="0">
            <a:spAutoFit/>
          </a:bodyPr>
          <a:lstStyle/>
          <a:p>
            <a:r>
              <a:rPr lang="en-US" altLang="zh-CN" dirty="0" smtClean="0">
                <a:solidFill>
                  <a:srgbClr val="6C92C0"/>
                </a:solidFill>
              </a:rPr>
              <a:t>2</a:t>
            </a:r>
            <a:endParaRPr lang="zh-CN" altLang="en-US" dirty="0">
              <a:solidFill>
                <a:srgbClr val="6C92C0"/>
              </a:solidFill>
            </a:endParaRPr>
          </a:p>
        </p:txBody>
      </p:sp>
      <p:sp>
        <p:nvSpPr>
          <p:cNvPr id="31" name="文本框 30"/>
          <p:cNvSpPr txBox="1"/>
          <p:nvPr/>
        </p:nvSpPr>
        <p:spPr>
          <a:xfrm>
            <a:off x="7521894" y="1257616"/>
            <a:ext cx="306494" cy="369332"/>
          </a:xfrm>
          <a:prstGeom prst="rect">
            <a:avLst/>
          </a:prstGeom>
          <a:noFill/>
        </p:spPr>
        <p:txBody>
          <a:bodyPr wrap="none" rtlCol="0">
            <a:spAutoFit/>
          </a:bodyPr>
          <a:lstStyle/>
          <a:p>
            <a:r>
              <a:rPr lang="en-US" altLang="zh-CN" dirty="0" smtClean="0">
                <a:solidFill>
                  <a:srgbClr val="6C92C0"/>
                </a:solidFill>
              </a:rPr>
              <a:t>3</a:t>
            </a:r>
            <a:endParaRPr lang="zh-CN" altLang="en-US" dirty="0">
              <a:solidFill>
                <a:srgbClr val="6C92C0"/>
              </a:solidFill>
            </a:endParaRPr>
          </a:p>
        </p:txBody>
      </p:sp>
      <p:sp>
        <p:nvSpPr>
          <p:cNvPr id="32" name="文本框 31"/>
          <p:cNvSpPr txBox="1"/>
          <p:nvPr/>
        </p:nvSpPr>
        <p:spPr>
          <a:xfrm>
            <a:off x="10963373" y="4925640"/>
            <a:ext cx="646331" cy="369332"/>
          </a:xfrm>
          <a:prstGeom prst="rect">
            <a:avLst/>
          </a:prstGeom>
          <a:noFill/>
        </p:spPr>
        <p:txBody>
          <a:bodyPr wrap="none" rtlCol="0">
            <a:spAutoFit/>
          </a:bodyPr>
          <a:lstStyle/>
          <a:p>
            <a:r>
              <a:rPr lang="zh-CN" altLang="en-US" dirty="0" smtClean="0">
                <a:solidFill>
                  <a:srgbClr val="6C92C0"/>
                </a:solidFill>
              </a:rPr>
              <a:t>管理</a:t>
            </a:r>
            <a:endParaRPr lang="zh-CN" altLang="en-US" dirty="0">
              <a:solidFill>
                <a:srgbClr val="6C92C0"/>
              </a:solidFill>
            </a:endParaRPr>
          </a:p>
        </p:txBody>
      </p:sp>
      <p:sp>
        <p:nvSpPr>
          <p:cNvPr id="33" name="椭圆 32"/>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344023" y="448348"/>
            <a:ext cx="2364750" cy="400110"/>
          </a:xfrm>
          <a:prstGeom prst="rect">
            <a:avLst/>
          </a:prstGeom>
        </p:spPr>
        <p:txBody>
          <a:bodyPr wrap="none">
            <a:spAutoFit/>
          </a:bodyPr>
          <a:lstStyle/>
          <a:p>
            <a:r>
              <a:rPr lang="zh-CN" altLang="en-US" sz="2000" b="1" dirty="0" smtClean="0">
                <a:solidFill>
                  <a:schemeClr val="tx1">
                    <a:lumMod val="75000"/>
                    <a:lumOff val="25000"/>
                  </a:schemeClr>
                </a:solidFill>
              </a:rPr>
              <a:t>前期调研</a:t>
            </a:r>
            <a:r>
              <a:rPr lang="en-US" altLang="zh-CN" sz="2000" b="1" dirty="0" smtClean="0">
                <a:solidFill>
                  <a:schemeClr val="tx1">
                    <a:lumMod val="75000"/>
                    <a:lumOff val="25000"/>
                  </a:schemeClr>
                </a:solidFill>
              </a:rPr>
              <a:t>-</a:t>
            </a:r>
            <a:r>
              <a:rPr lang="zh-CN" altLang="en-US" sz="2000" b="1" dirty="0" smtClean="0">
                <a:solidFill>
                  <a:schemeClr val="tx1">
                    <a:lumMod val="75000"/>
                    <a:lumOff val="25000"/>
                  </a:schemeClr>
                </a:solidFill>
              </a:rPr>
              <a:t>开发环境</a:t>
            </a:r>
            <a:endParaRPr lang="zh-CN" altLang="en-US" sz="2000" b="1" dirty="0">
              <a:solidFill>
                <a:schemeClr val="tx1">
                  <a:lumMod val="75000"/>
                  <a:lumOff val="25000"/>
                </a:schemeClr>
              </a:solidFill>
            </a:endParaRPr>
          </a:p>
        </p:txBody>
      </p:sp>
      <p:sp>
        <p:nvSpPr>
          <p:cNvPr id="36" name="矩形 35"/>
          <p:cNvSpPr/>
          <p:nvPr/>
        </p:nvSpPr>
        <p:spPr>
          <a:xfrm>
            <a:off x="1344023" y="764961"/>
            <a:ext cx="800219" cy="276999"/>
          </a:xfrm>
          <a:prstGeom prst="rect">
            <a:avLst/>
          </a:prstGeom>
        </p:spPr>
        <p:txBody>
          <a:bodyPr wrap="none">
            <a:spAutoFit/>
          </a:bodyPr>
          <a:lstStyle/>
          <a:p>
            <a:r>
              <a:rPr lang="zh-CN" altLang="en-US" sz="1200" dirty="0" smtClean="0">
                <a:solidFill>
                  <a:schemeClr val="tx1">
                    <a:lumMod val="75000"/>
                    <a:lumOff val="25000"/>
                  </a:schemeClr>
                </a:solidFill>
              </a:rPr>
              <a:t>过程管理</a:t>
            </a:r>
            <a:endParaRPr lang="zh-CN" altLang="en-US" sz="1200" dirty="0">
              <a:solidFill>
                <a:schemeClr val="tx1">
                  <a:lumMod val="75000"/>
                  <a:lumOff val="25000"/>
                </a:schemeClr>
              </a:solidFill>
            </a:endParaRPr>
          </a:p>
        </p:txBody>
      </p:sp>
    </p:spTree>
    <p:extLst>
      <p:ext uri="{BB962C8B-B14F-4D97-AF65-F5344CB8AC3E}">
        <p14:creationId xmlns:p14="http://schemas.microsoft.com/office/powerpoint/2010/main" val="16402062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rot="20575943">
            <a:off x="5110265" y="1642114"/>
            <a:ext cx="1990248" cy="936834"/>
          </a:xfrm>
          <a:custGeom>
            <a:avLst/>
            <a:gdLst>
              <a:gd name="connsiteX0" fmla="*/ 746760 w 1478280"/>
              <a:gd name="connsiteY0" fmla="*/ 0 h 800100"/>
              <a:gd name="connsiteX1" fmla="*/ 0 w 1478280"/>
              <a:gd name="connsiteY1" fmla="*/ 800100 h 800100"/>
              <a:gd name="connsiteX2" fmla="*/ 1478280 w 1478280"/>
              <a:gd name="connsiteY2" fmla="*/ 800100 h 800100"/>
              <a:gd name="connsiteX3" fmla="*/ 746760 w 1478280"/>
              <a:gd name="connsiteY3" fmla="*/ 0 h 800100"/>
            </a:gdLst>
            <a:ahLst/>
            <a:cxnLst>
              <a:cxn ang="0">
                <a:pos x="connsiteX0" y="connsiteY0"/>
              </a:cxn>
              <a:cxn ang="0">
                <a:pos x="connsiteX1" y="connsiteY1"/>
              </a:cxn>
              <a:cxn ang="0">
                <a:pos x="connsiteX2" y="connsiteY2"/>
              </a:cxn>
              <a:cxn ang="0">
                <a:pos x="connsiteX3" y="connsiteY3"/>
              </a:cxn>
            </a:cxnLst>
            <a:rect l="l" t="t" r="r" b="b"/>
            <a:pathLst>
              <a:path w="1478280" h="800100">
                <a:moveTo>
                  <a:pt x="746760" y="0"/>
                </a:moveTo>
                <a:lnTo>
                  <a:pt x="0" y="800100"/>
                </a:lnTo>
                <a:lnTo>
                  <a:pt x="1478280" y="800100"/>
                </a:lnTo>
                <a:lnTo>
                  <a:pt x="746760" y="0"/>
                </a:lnTo>
                <a:close/>
              </a:path>
            </a:pathLst>
          </a:cu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p:nvSpPr>
        <p:spPr>
          <a:xfrm>
            <a:off x="5226468" y="1567943"/>
            <a:ext cx="1986182" cy="1157738"/>
          </a:xfrm>
          <a:custGeom>
            <a:avLst/>
            <a:gdLst>
              <a:gd name="connsiteX0" fmla="*/ 746760 w 1478280"/>
              <a:gd name="connsiteY0" fmla="*/ 0 h 800100"/>
              <a:gd name="connsiteX1" fmla="*/ 0 w 1478280"/>
              <a:gd name="connsiteY1" fmla="*/ 800100 h 800100"/>
              <a:gd name="connsiteX2" fmla="*/ 1478280 w 1478280"/>
              <a:gd name="connsiteY2" fmla="*/ 800100 h 800100"/>
              <a:gd name="connsiteX3" fmla="*/ 746760 w 1478280"/>
              <a:gd name="connsiteY3" fmla="*/ 0 h 800100"/>
            </a:gdLst>
            <a:ahLst/>
            <a:cxnLst>
              <a:cxn ang="0">
                <a:pos x="connsiteX0" y="connsiteY0"/>
              </a:cxn>
              <a:cxn ang="0">
                <a:pos x="connsiteX1" y="connsiteY1"/>
              </a:cxn>
              <a:cxn ang="0">
                <a:pos x="connsiteX2" y="connsiteY2"/>
              </a:cxn>
              <a:cxn ang="0">
                <a:pos x="connsiteX3" y="connsiteY3"/>
              </a:cxn>
            </a:cxnLst>
            <a:rect l="l" t="t" r="r" b="b"/>
            <a:pathLst>
              <a:path w="1478280" h="800100">
                <a:moveTo>
                  <a:pt x="746760" y="0"/>
                </a:moveTo>
                <a:lnTo>
                  <a:pt x="0" y="800100"/>
                </a:lnTo>
                <a:lnTo>
                  <a:pt x="1478280" y="800100"/>
                </a:lnTo>
                <a:lnTo>
                  <a:pt x="746760" y="0"/>
                </a:lnTo>
                <a:close/>
              </a:path>
            </a:pathLst>
          </a:cu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rot="20710830">
            <a:off x="6879383" y="2539537"/>
            <a:ext cx="1577012" cy="1249586"/>
          </a:xfrm>
          <a:custGeom>
            <a:avLst/>
            <a:gdLst>
              <a:gd name="connsiteX0" fmla="*/ 0 w 1381539"/>
              <a:gd name="connsiteY0" fmla="*/ 0 h 1123121"/>
              <a:gd name="connsiteX1" fmla="*/ 1013791 w 1381539"/>
              <a:gd name="connsiteY1" fmla="*/ 1123121 h 1123121"/>
              <a:gd name="connsiteX2" fmla="*/ 1381539 w 1381539"/>
              <a:gd name="connsiteY2" fmla="*/ 367747 h 1123121"/>
              <a:gd name="connsiteX3" fmla="*/ 0 w 1381539"/>
              <a:gd name="connsiteY3" fmla="*/ 0 h 1123121"/>
            </a:gdLst>
            <a:ahLst/>
            <a:cxnLst>
              <a:cxn ang="0">
                <a:pos x="connsiteX0" y="connsiteY0"/>
              </a:cxn>
              <a:cxn ang="0">
                <a:pos x="connsiteX1" y="connsiteY1"/>
              </a:cxn>
              <a:cxn ang="0">
                <a:pos x="connsiteX2" y="connsiteY2"/>
              </a:cxn>
              <a:cxn ang="0">
                <a:pos x="connsiteX3" y="connsiteY3"/>
              </a:cxn>
            </a:cxnLst>
            <a:rect l="l" t="t" r="r" b="b"/>
            <a:pathLst>
              <a:path w="1381539" h="1123121">
                <a:moveTo>
                  <a:pt x="0" y="0"/>
                </a:moveTo>
                <a:lnTo>
                  <a:pt x="1013791" y="1123121"/>
                </a:lnTo>
                <a:lnTo>
                  <a:pt x="1381539" y="367747"/>
                </a:lnTo>
                <a:lnTo>
                  <a:pt x="0" y="0"/>
                </a:lnTo>
                <a:close/>
              </a:path>
            </a:pathLst>
          </a:cu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a:off x="6868437" y="2609491"/>
            <a:ext cx="1532565" cy="1215501"/>
          </a:xfrm>
          <a:custGeom>
            <a:avLst/>
            <a:gdLst>
              <a:gd name="connsiteX0" fmla="*/ 0 w 1381539"/>
              <a:gd name="connsiteY0" fmla="*/ 0 h 1123121"/>
              <a:gd name="connsiteX1" fmla="*/ 1013791 w 1381539"/>
              <a:gd name="connsiteY1" fmla="*/ 1123121 h 1123121"/>
              <a:gd name="connsiteX2" fmla="*/ 1381539 w 1381539"/>
              <a:gd name="connsiteY2" fmla="*/ 367747 h 1123121"/>
              <a:gd name="connsiteX3" fmla="*/ 0 w 1381539"/>
              <a:gd name="connsiteY3" fmla="*/ 0 h 1123121"/>
            </a:gdLst>
            <a:ahLst/>
            <a:cxnLst>
              <a:cxn ang="0">
                <a:pos x="connsiteX0" y="connsiteY0"/>
              </a:cxn>
              <a:cxn ang="0">
                <a:pos x="connsiteX1" y="connsiteY1"/>
              </a:cxn>
              <a:cxn ang="0">
                <a:pos x="connsiteX2" y="connsiteY2"/>
              </a:cxn>
              <a:cxn ang="0">
                <a:pos x="connsiteX3" y="connsiteY3"/>
              </a:cxn>
            </a:cxnLst>
            <a:rect l="l" t="t" r="r" b="b"/>
            <a:pathLst>
              <a:path w="1381539" h="1123121">
                <a:moveTo>
                  <a:pt x="0" y="0"/>
                </a:moveTo>
                <a:lnTo>
                  <a:pt x="1013791" y="1123121"/>
                </a:lnTo>
                <a:lnTo>
                  <a:pt x="1381539" y="367747"/>
                </a:lnTo>
                <a:lnTo>
                  <a:pt x="0" y="0"/>
                </a:lnTo>
                <a:close/>
              </a:path>
            </a:pathLst>
          </a:cu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19955273">
            <a:off x="6434364" y="3917848"/>
            <a:ext cx="1650489" cy="973385"/>
          </a:xfrm>
          <a:custGeom>
            <a:avLst/>
            <a:gdLst>
              <a:gd name="connsiteX0" fmla="*/ 0 w 1441174"/>
              <a:gd name="connsiteY0" fmla="*/ 9940 h 785192"/>
              <a:gd name="connsiteX1" fmla="*/ 675861 w 1441174"/>
              <a:gd name="connsiteY1" fmla="*/ 785192 h 785192"/>
              <a:gd name="connsiteX2" fmla="*/ 1441174 w 1441174"/>
              <a:gd name="connsiteY2" fmla="*/ 0 h 785192"/>
              <a:gd name="connsiteX3" fmla="*/ 0 w 1441174"/>
              <a:gd name="connsiteY3" fmla="*/ 9940 h 785192"/>
            </a:gdLst>
            <a:ahLst/>
            <a:cxnLst>
              <a:cxn ang="0">
                <a:pos x="connsiteX0" y="connsiteY0"/>
              </a:cxn>
              <a:cxn ang="0">
                <a:pos x="connsiteX1" y="connsiteY1"/>
              </a:cxn>
              <a:cxn ang="0">
                <a:pos x="connsiteX2" y="connsiteY2"/>
              </a:cxn>
              <a:cxn ang="0">
                <a:pos x="connsiteX3" y="connsiteY3"/>
              </a:cxn>
            </a:cxnLst>
            <a:rect l="l" t="t" r="r" b="b"/>
            <a:pathLst>
              <a:path w="1441174" h="785192">
                <a:moveTo>
                  <a:pt x="0" y="9940"/>
                </a:moveTo>
                <a:lnTo>
                  <a:pt x="675861" y="785192"/>
                </a:lnTo>
                <a:lnTo>
                  <a:pt x="1441174" y="0"/>
                </a:lnTo>
                <a:lnTo>
                  <a:pt x="0" y="9940"/>
                </a:lnTo>
                <a:close/>
              </a:path>
            </a:pathLst>
          </a:cu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6452645" y="4017044"/>
            <a:ext cx="1613926" cy="834372"/>
          </a:xfrm>
          <a:custGeom>
            <a:avLst/>
            <a:gdLst>
              <a:gd name="connsiteX0" fmla="*/ 0 w 1441174"/>
              <a:gd name="connsiteY0" fmla="*/ 9940 h 785192"/>
              <a:gd name="connsiteX1" fmla="*/ 675861 w 1441174"/>
              <a:gd name="connsiteY1" fmla="*/ 785192 h 785192"/>
              <a:gd name="connsiteX2" fmla="*/ 1441174 w 1441174"/>
              <a:gd name="connsiteY2" fmla="*/ 0 h 785192"/>
              <a:gd name="connsiteX3" fmla="*/ 0 w 1441174"/>
              <a:gd name="connsiteY3" fmla="*/ 9940 h 785192"/>
            </a:gdLst>
            <a:ahLst/>
            <a:cxnLst>
              <a:cxn ang="0">
                <a:pos x="connsiteX0" y="connsiteY0"/>
              </a:cxn>
              <a:cxn ang="0">
                <a:pos x="connsiteX1" y="connsiteY1"/>
              </a:cxn>
              <a:cxn ang="0">
                <a:pos x="connsiteX2" y="connsiteY2"/>
              </a:cxn>
              <a:cxn ang="0">
                <a:pos x="connsiteX3" y="connsiteY3"/>
              </a:cxn>
            </a:cxnLst>
            <a:rect l="l" t="t" r="r" b="b"/>
            <a:pathLst>
              <a:path w="1441174" h="785192">
                <a:moveTo>
                  <a:pt x="0" y="9940"/>
                </a:moveTo>
                <a:lnTo>
                  <a:pt x="675861" y="785192"/>
                </a:lnTo>
                <a:lnTo>
                  <a:pt x="1441174" y="0"/>
                </a:lnTo>
                <a:lnTo>
                  <a:pt x="0" y="9940"/>
                </a:lnTo>
                <a:close/>
              </a:path>
            </a:pathLst>
          </a:cu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19158480">
            <a:off x="4762592" y="3815585"/>
            <a:ext cx="1211804" cy="1220323"/>
          </a:xfrm>
          <a:custGeom>
            <a:avLst/>
            <a:gdLst>
              <a:gd name="connsiteX0" fmla="*/ 196769 w 995422"/>
              <a:gd name="connsiteY0" fmla="*/ 0 h 1064871"/>
              <a:gd name="connsiteX1" fmla="*/ 0 w 995422"/>
              <a:gd name="connsiteY1" fmla="*/ 856527 h 1064871"/>
              <a:gd name="connsiteX2" fmla="*/ 995422 w 995422"/>
              <a:gd name="connsiteY2" fmla="*/ 1064871 h 1064871"/>
              <a:gd name="connsiteX3" fmla="*/ 196769 w 995422"/>
              <a:gd name="connsiteY3" fmla="*/ 0 h 1064871"/>
            </a:gdLst>
            <a:ahLst/>
            <a:cxnLst>
              <a:cxn ang="0">
                <a:pos x="connsiteX0" y="connsiteY0"/>
              </a:cxn>
              <a:cxn ang="0">
                <a:pos x="connsiteX1" y="connsiteY1"/>
              </a:cxn>
              <a:cxn ang="0">
                <a:pos x="connsiteX2" y="connsiteY2"/>
              </a:cxn>
              <a:cxn ang="0">
                <a:pos x="connsiteX3" y="connsiteY3"/>
              </a:cxn>
            </a:cxnLst>
            <a:rect l="l" t="t" r="r" b="b"/>
            <a:pathLst>
              <a:path w="995422" h="1064871">
                <a:moveTo>
                  <a:pt x="196769" y="0"/>
                </a:moveTo>
                <a:lnTo>
                  <a:pt x="0" y="856527"/>
                </a:lnTo>
                <a:lnTo>
                  <a:pt x="995422" y="1064871"/>
                </a:lnTo>
                <a:lnTo>
                  <a:pt x="196769" y="0"/>
                </a:lnTo>
                <a:close/>
              </a:path>
            </a:pathLst>
          </a:cu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rot="20309320">
            <a:off x="4909552" y="3763703"/>
            <a:ext cx="1178717" cy="1291169"/>
          </a:xfrm>
          <a:custGeom>
            <a:avLst/>
            <a:gdLst>
              <a:gd name="connsiteX0" fmla="*/ 196769 w 995422"/>
              <a:gd name="connsiteY0" fmla="*/ 0 h 1064871"/>
              <a:gd name="connsiteX1" fmla="*/ 0 w 995422"/>
              <a:gd name="connsiteY1" fmla="*/ 856527 h 1064871"/>
              <a:gd name="connsiteX2" fmla="*/ 995422 w 995422"/>
              <a:gd name="connsiteY2" fmla="*/ 1064871 h 1064871"/>
              <a:gd name="connsiteX3" fmla="*/ 196769 w 995422"/>
              <a:gd name="connsiteY3" fmla="*/ 0 h 1064871"/>
            </a:gdLst>
            <a:ahLst/>
            <a:cxnLst>
              <a:cxn ang="0">
                <a:pos x="connsiteX0" y="connsiteY0"/>
              </a:cxn>
              <a:cxn ang="0">
                <a:pos x="connsiteX1" y="connsiteY1"/>
              </a:cxn>
              <a:cxn ang="0">
                <a:pos x="connsiteX2" y="connsiteY2"/>
              </a:cxn>
              <a:cxn ang="0">
                <a:pos x="connsiteX3" y="connsiteY3"/>
              </a:cxn>
            </a:cxnLst>
            <a:rect l="l" t="t" r="r" b="b"/>
            <a:pathLst>
              <a:path w="995422" h="1064871">
                <a:moveTo>
                  <a:pt x="196769" y="0"/>
                </a:moveTo>
                <a:lnTo>
                  <a:pt x="0" y="856527"/>
                </a:lnTo>
                <a:lnTo>
                  <a:pt x="995422" y="1064871"/>
                </a:lnTo>
                <a:lnTo>
                  <a:pt x="196769" y="0"/>
                </a:lnTo>
                <a:close/>
              </a:path>
            </a:pathLst>
          </a:cu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729922">
            <a:off x="3956629" y="2626124"/>
            <a:ext cx="1412112" cy="1261640"/>
          </a:xfrm>
          <a:custGeom>
            <a:avLst/>
            <a:gdLst>
              <a:gd name="connsiteX0" fmla="*/ 0 w 1412112"/>
              <a:gd name="connsiteY0" fmla="*/ 625033 h 1261640"/>
              <a:gd name="connsiteX1" fmla="*/ 1169043 w 1412112"/>
              <a:gd name="connsiteY1" fmla="*/ 0 h 1261640"/>
              <a:gd name="connsiteX2" fmla="*/ 1412112 w 1412112"/>
              <a:gd name="connsiteY2" fmla="*/ 1261640 h 1261640"/>
              <a:gd name="connsiteX3" fmla="*/ 0 w 1412112"/>
              <a:gd name="connsiteY3" fmla="*/ 625033 h 1261640"/>
            </a:gdLst>
            <a:ahLst/>
            <a:cxnLst>
              <a:cxn ang="0">
                <a:pos x="connsiteX0" y="connsiteY0"/>
              </a:cxn>
              <a:cxn ang="0">
                <a:pos x="connsiteX1" y="connsiteY1"/>
              </a:cxn>
              <a:cxn ang="0">
                <a:pos x="connsiteX2" y="connsiteY2"/>
              </a:cxn>
              <a:cxn ang="0">
                <a:pos x="connsiteX3" y="connsiteY3"/>
              </a:cxn>
            </a:cxnLst>
            <a:rect l="l" t="t" r="r" b="b"/>
            <a:pathLst>
              <a:path w="1412112" h="1261640">
                <a:moveTo>
                  <a:pt x="0" y="625033"/>
                </a:moveTo>
                <a:lnTo>
                  <a:pt x="1169043" y="0"/>
                </a:lnTo>
                <a:lnTo>
                  <a:pt x="1412112" y="1261640"/>
                </a:lnTo>
                <a:lnTo>
                  <a:pt x="0" y="625033"/>
                </a:lnTo>
                <a:close/>
              </a:path>
            </a:pathLst>
          </a:cu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4017972" y="2804153"/>
            <a:ext cx="1412112" cy="1261640"/>
          </a:xfrm>
          <a:custGeom>
            <a:avLst/>
            <a:gdLst>
              <a:gd name="connsiteX0" fmla="*/ 0 w 1412112"/>
              <a:gd name="connsiteY0" fmla="*/ 625033 h 1261640"/>
              <a:gd name="connsiteX1" fmla="*/ 1169043 w 1412112"/>
              <a:gd name="connsiteY1" fmla="*/ 0 h 1261640"/>
              <a:gd name="connsiteX2" fmla="*/ 1412112 w 1412112"/>
              <a:gd name="connsiteY2" fmla="*/ 1261640 h 1261640"/>
              <a:gd name="connsiteX3" fmla="*/ 0 w 1412112"/>
              <a:gd name="connsiteY3" fmla="*/ 625033 h 1261640"/>
            </a:gdLst>
            <a:ahLst/>
            <a:cxnLst>
              <a:cxn ang="0">
                <a:pos x="connsiteX0" y="connsiteY0"/>
              </a:cxn>
              <a:cxn ang="0">
                <a:pos x="connsiteX1" y="connsiteY1"/>
              </a:cxn>
              <a:cxn ang="0">
                <a:pos x="connsiteX2" y="connsiteY2"/>
              </a:cxn>
              <a:cxn ang="0">
                <a:pos x="connsiteX3" y="connsiteY3"/>
              </a:cxn>
            </a:cxnLst>
            <a:rect l="l" t="t" r="r" b="b"/>
            <a:pathLst>
              <a:path w="1412112" h="1261640">
                <a:moveTo>
                  <a:pt x="0" y="625033"/>
                </a:moveTo>
                <a:lnTo>
                  <a:pt x="1169043" y="0"/>
                </a:lnTo>
                <a:lnTo>
                  <a:pt x="1412112" y="1261640"/>
                </a:lnTo>
                <a:lnTo>
                  <a:pt x="0" y="625033"/>
                </a:lnTo>
                <a:close/>
              </a:path>
            </a:pathLst>
          </a:cu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5905647" y="1976524"/>
            <a:ext cx="678228" cy="584775"/>
          </a:xfrm>
          <a:prstGeom prst="rect">
            <a:avLst/>
          </a:prstGeom>
          <a:noFill/>
        </p:spPr>
        <p:txBody>
          <a:bodyPr wrap="square" rtlCol="0">
            <a:spAutoFit/>
          </a:bodyPr>
          <a:lstStyle/>
          <a:p>
            <a:r>
              <a:rPr lang="en-US" altLang="zh-CN" sz="3200" dirty="0" smtClean="0">
                <a:solidFill>
                  <a:schemeClr val="bg1"/>
                </a:solidFill>
              </a:rPr>
              <a:t>01</a:t>
            </a:r>
            <a:endParaRPr lang="zh-CN" altLang="en-US" sz="3200" dirty="0">
              <a:solidFill>
                <a:schemeClr val="bg1"/>
              </a:solidFill>
            </a:endParaRPr>
          </a:p>
        </p:txBody>
      </p:sp>
      <p:sp>
        <p:nvSpPr>
          <p:cNvPr id="27" name="文本框 26"/>
          <p:cNvSpPr txBox="1"/>
          <p:nvPr/>
        </p:nvSpPr>
        <p:spPr>
          <a:xfrm>
            <a:off x="7533828" y="2871942"/>
            <a:ext cx="617477" cy="584775"/>
          </a:xfrm>
          <a:prstGeom prst="rect">
            <a:avLst/>
          </a:prstGeom>
          <a:noFill/>
        </p:spPr>
        <p:txBody>
          <a:bodyPr wrap="none" rtlCol="0">
            <a:spAutoFit/>
          </a:bodyPr>
          <a:lstStyle>
            <a:defPPr>
              <a:defRPr lang="zh-CN"/>
            </a:defPPr>
            <a:lvl1pPr>
              <a:defRPr sz="2400">
                <a:solidFill>
                  <a:schemeClr val="bg1"/>
                </a:solidFill>
              </a:defRPr>
            </a:lvl1pPr>
          </a:lstStyle>
          <a:p>
            <a:r>
              <a:rPr lang="en-US" altLang="zh-CN" sz="3200" dirty="0"/>
              <a:t>02</a:t>
            </a:r>
            <a:endParaRPr lang="zh-CN" altLang="en-US" sz="3200" dirty="0"/>
          </a:p>
        </p:txBody>
      </p:sp>
      <p:sp>
        <p:nvSpPr>
          <p:cNvPr id="28" name="文本框 27"/>
          <p:cNvSpPr txBox="1"/>
          <p:nvPr/>
        </p:nvSpPr>
        <p:spPr>
          <a:xfrm>
            <a:off x="6930553" y="4008150"/>
            <a:ext cx="617477" cy="584775"/>
          </a:xfrm>
          <a:prstGeom prst="rect">
            <a:avLst/>
          </a:prstGeom>
          <a:noFill/>
        </p:spPr>
        <p:txBody>
          <a:bodyPr wrap="none" rtlCol="0">
            <a:spAutoFit/>
          </a:bodyPr>
          <a:lstStyle>
            <a:defPPr>
              <a:defRPr lang="zh-CN"/>
            </a:defPPr>
            <a:lvl1pPr>
              <a:defRPr sz="2400">
                <a:solidFill>
                  <a:schemeClr val="bg1"/>
                </a:solidFill>
              </a:defRPr>
            </a:lvl1pPr>
          </a:lstStyle>
          <a:p>
            <a:r>
              <a:rPr lang="en-US" altLang="zh-CN" sz="3200" dirty="0"/>
              <a:t>03</a:t>
            </a:r>
            <a:endParaRPr lang="zh-CN" altLang="en-US" sz="3200" dirty="0"/>
          </a:p>
        </p:txBody>
      </p:sp>
      <p:sp>
        <p:nvSpPr>
          <p:cNvPr id="30" name="文本框 29"/>
          <p:cNvSpPr txBox="1"/>
          <p:nvPr/>
        </p:nvSpPr>
        <p:spPr>
          <a:xfrm>
            <a:off x="5121345" y="4310110"/>
            <a:ext cx="617477" cy="584775"/>
          </a:xfrm>
          <a:prstGeom prst="rect">
            <a:avLst/>
          </a:prstGeom>
          <a:noFill/>
        </p:spPr>
        <p:txBody>
          <a:bodyPr wrap="none" rtlCol="0">
            <a:spAutoFit/>
          </a:bodyPr>
          <a:lstStyle>
            <a:defPPr>
              <a:defRPr lang="zh-CN"/>
            </a:defPPr>
            <a:lvl1pPr>
              <a:defRPr sz="2400">
                <a:solidFill>
                  <a:schemeClr val="bg1"/>
                </a:solidFill>
              </a:defRPr>
            </a:lvl1pPr>
          </a:lstStyle>
          <a:p>
            <a:r>
              <a:rPr lang="en-US" altLang="zh-CN" sz="3200" dirty="0" smtClean="0"/>
              <a:t>04</a:t>
            </a:r>
            <a:endParaRPr lang="zh-CN" altLang="en-US" sz="3200" dirty="0"/>
          </a:p>
        </p:txBody>
      </p:sp>
      <p:sp>
        <p:nvSpPr>
          <p:cNvPr id="31" name="文本框 30"/>
          <p:cNvSpPr txBox="1"/>
          <p:nvPr/>
        </p:nvSpPr>
        <p:spPr>
          <a:xfrm>
            <a:off x="4601150" y="3106398"/>
            <a:ext cx="617477" cy="584775"/>
          </a:xfrm>
          <a:prstGeom prst="rect">
            <a:avLst/>
          </a:prstGeom>
          <a:noFill/>
        </p:spPr>
        <p:txBody>
          <a:bodyPr wrap="none" rtlCol="0">
            <a:spAutoFit/>
          </a:bodyPr>
          <a:lstStyle>
            <a:defPPr>
              <a:defRPr lang="zh-CN"/>
            </a:defPPr>
            <a:lvl1pPr>
              <a:defRPr sz="2400">
                <a:solidFill>
                  <a:schemeClr val="bg1"/>
                </a:solidFill>
              </a:defRPr>
            </a:lvl1pPr>
          </a:lstStyle>
          <a:p>
            <a:r>
              <a:rPr lang="en-US" altLang="zh-CN" sz="3200" dirty="0" smtClean="0"/>
              <a:t>05</a:t>
            </a:r>
            <a:endParaRPr lang="zh-CN" altLang="en-US" sz="3200" dirty="0"/>
          </a:p>
        </p:txBody>
      </p:sp>
      <p:sp>
        <p:nvSpPr>
          <p:cNvPr id="33" name="文本框 32"/>
          <p:cNvSpPr txBox="1"/>
          <p:nvPr/>
        </p:nvSpPr>
        <p:spPr>
          <a:xfrm>
            <a:off x="4054928" y="994852"/>
            <a:ext cx="2892138" cy="369332"/>
          </a:xfrm>
          <a:prstGeom prst="rect">
            <a:avLst/>
          </a:prstGeom>
          <a:noFill/>
        </p:spPr>
        <p:txBody>
          <a:bodyPr wrap="none" rtlCol="0">
            <a:spAutoFit/>
          </a:bodyPr>
          <a:lstStyle/>
          <a:p>
            <a:pPr algn="r"/>
            <a:r>
              <a:rPr lang="zh-CN" altLang="en-US" b="1" dirty="0" smtClean="0">
                <a:solidFill>
                  <a:srgbClr val="48A2A0"/>
                </a:solidFill>
              </a:rPr>
              <a:t>代码风格</a:t>
            </a:r>
            <a:r>
              <a:rPr lang="en-US" altLang="zh-CN" b="1" dirty="0" err="1" smtClean="0">
                <a:solidFill>
                  <a:srgbClr val="48A2A0"/>
                </a:solidFill>
              </a:rPr>
              <a:t>EditorConfig</a:t>
            </a:r>
            <a:r>
              <a:rPr lang="zh-CN" altLang="en-US" b="1" dirty="0">
                <a:solidFill>
                  <a:srgbClr val="48A2A0"/>
                </a:solidFill>
              </a:rPr>
              <a:t>配置</a:t>
            </a:r>
          </a:p>
        </p:txBody>
      </p:sp>
      <p:sp>
        <p:nvSpPr>
          <p:cNvPr id="36" name="文本框 35"/>
          <p:cNvSpPr txBox="1"/>
          <p:nvPr/>
        </p:nvSpPr>
        <p:spPr>
          <a:xfrm>
            <a:off x="1799651" y="2949167"/>
            <a:ext cx="2129109" cy="369332"/>
          </a:xfrm>
          <a:prstGeom prst="rect">
            <a:avLst/>
          </a:prstGeom>
          <a:noFill/>
        </p:spPr>
        <p:txBody>
          <a:bodyPr wrap="none" rtlCol="0">
            <a:spAutoFit/>
          </a:bodyPr>
          <a:lstStyle>
            <a:defPPr>
              <a:defRPr lang="zh-CN"/>
            </a:defPPr>
            <a:lvl1pPr algn="r">
              <a:defRPr sz="1400" b="1">
                <a:solidFill>
                  <a:srgbClr val="48A2A0"/>
                </a:solidFill>
              </a:defRPr>
            </a:lvl1pPr>
          </a:lstStyle>
          <a:p>
            <a:r>
              <a:rPr lang="en-US" altLang="zh-CN" sz="1800" dirty="0"/>
              <a:t>.</a:t>
            </a:r>
            <a:r>
              <a:rPr lang="en-US" altLang="zh-CN" sz="1800" dirty="0" err="1"/>
              <a:t>gitignore</a:t>
            </a:r>
            <a:r>
              <a:rPr lang="zh-CN" altLang="en-US" sz="1800" dirty="0"/>
              <a:t>配置文件</a:t>
            </a:r>
          </a:p>
        </p:txBody>
      </p:sp>
      <p:sp>
        <p:nvSpPr>
          <p:cNvPr id="39" name="文本框 38"/>
          <p:cNvSpPr txBox="1"/>
          <p:nvPr/>
        </p:nvSpPr>
        <p:spPr>
          <a:xfrm>
            <a:off x="3020233" y="4764562"/>
            <a:ext cx="1864613" cy="369332"/>
          </a:xfrm>
          <a:prstGeom prst="rect">
            <a:avLst/>
          </a:prstGeom>
          <a:noFill/>
        </p:spPr>
        <p:txBody>
          <a:bodyPr wrap="none" rtlCol="0">
            <a:spAutoFit/>
          </a:bodyPr>
          <a:lstStyle>
            <a:defPPr>
              <a:defRPr lang="zh-CN"/>
            </a:defPPr>
            <a:lvl1pPr algn="r">
              <a:defRPr sz="1400" b="1">
                <a:solidFill>
                  <a:srgbClr val="48A2A0"/>
                </a:solidFill>
              </a:defRPr>
            </a:lvl1pPr>
          </a:lstStyle>
          <a:p>
            <a:r>
              <a:rPr lang="zh-CN" altLang="en-US" sz="1800" dirty="0"/>
              <a:t>数据库配置文件 </a:t>
            </a:r>
          </a:p>
        </p:txBody>
      </p:sp>
      <p:sp>
        <p:nvSpPr>
          <p:cNvPr id="42" name="文本框 41"/>
          <p:cNvSpPr txBox="1"/>
          <p:nvPr/>
        </p:nvSpPr>
        <p:spPr>
          <a:xfrm>
            <a:off x="8662333" y="2583029"/>
            <a:ext cx="1569661" cy="369332"/>
          </a:xfrm>
          <a:prstGeom prst="rect">
            <a:avLst/>
          </a:prstGeom>
          <a:noFill/>
        </p:spPr>
        <p:txBody>
          <a:bodyPr wrap="none" rtlCol="0">
            <a:spAutoFit/>
          </a:bodyPr>
          <a:lstStyle>
            <a:defPPr>
              <a:defRPr lang="zh-CN"/>
            </a:defPPr>
            <a:lvl1pPr algn="r">
              <a:defRPr sz="1400" b="1">
                <a:solidFill>
                  <a:srgbClr val="48A2A0"/>
                </a:solidFill>
              </a:defRPr>
            </a:lvl1pPr>
          </a:lstStyle>
          <a:p>
            <a:r>
              <a:rPr lang="zh-CN" altLang="en-US" sz="1800" dirty="0"/>
              <a:t>其他配置文件</a:t>
            </a:r>
          </a:p>
        </p:txBody>
      </p:sp>
      <p:sp>
        <p:nvSpPr>
          <p:cNvPr id="48" name="文本框 47"/>
          <p:cNvSpPr txBox="1"/>
          <p:nvPr/>
        </p:nvSpPr>
        <p:spPr>
          <a:xfrm>
            <a:off x="8025938" y="4425746"/>
            <a:ext cx="2016899" cy="369332"/>
          </a:xfrm>
          <a:prstGeom prst="rect">
            <a:avLst/>
          </a:prstGeom>
          <a:noFill/>
        </p:spPr>
        <p:txBody>
          <a:bodyPr wrap="none" rtlCol="0">
            <a:spAutoFit/>
          </a:bodyPr>
          <a:lstStyle>
            <a:defPPr>
              <a:defRPr lang="zh-CN"/>
            </a:defPPr>
            <a:lvl1pPr algn="r">
              <a:defRPr sz="1400" b="1">
                <a:solidFill>
                  <a:srgbClr val="48A2A0"/>
                </a:solidFill>
              </a:defRPr>
            </a:lvl1pPr>
          </a:lstStyle>
          <a:p>
            <a:r>
              <a:rPr lang="en-US" altLang="zh-CN" sz="1800" dirty="0"/>
              <a:t>JS</a:t>
            </a:r>
            <a:r>
              <a:rPr lang="zh-CN" altLang="en-US" sz="1800" dirty="0"/>
              <a:t>包管理配置文件</a:t>
            </a:r>
          </a:p>
        </p:txBody>
      </p:sp>
      <p:sp>
        <p:nvSpPr>
          <p:cNvPr id="50" name="椭圆 49"/>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1344023" y="448348"/>
            <a:ext cx="1210588" cy="400110"/>
          </a:xfrm>
          <a:prstGeom prst="rect">
            <a:avLst/>
          </a:prstGeom>
        </p:spPr>
        <p:txBody>
          <a:bodyPr wrap="none">
            <a:spAutoFit/>
          </a:bodyPr>
          <a:lstStyle/>
          <a:p>
            <a:r>
              <a:rPr lang="zh-CN" altLang="en-US" sz="2000" b="1" dirty="0" smtClean="0">
                <a:solidFill>
                  <a:schemeClr val="tx1">
                    <a:lumMod val="75000"/>
                    <a:lumOff val="25000"/>
                  </a:schemeClr>
                </a:solidFill>
              </a:rPr>
              <a:t>配置文件</a:t>
            </a:r>
            <a:endParaRPr lang="zh-CN" altLang="en-US" sz="2000" b="1" dirty="0">
              <a:solidFill>
                <a:schemeClr val="tx1">
                  <a:lumMod val="75000"/>
                  <a:lumOff val="25000"/>
                </a:schemeClr>
              </a:solidFill>
            </a:endParaRPr>
          </a:p>
        </p:txBody>
      </p:sp>
      <p:sp>
        <p:nvSpPr>
          <p:cNvPr id="53" name="矩形 52"/>
          <p:cNvSpPr/>
          <p:nvPr/>
        </p:nvSpPr>
        <p:spPr>
          <a:xfrm>
            <a:off x="1344023" y="764961"/>
            <a:ext cx="1231427" cy="261610"/>
          </a:xfrm>
          <a:prstGeom prst="rect">
            <a:avLst/>
          </a:prstGeom>
        </p:spPr>
        <p:txBody>
          <a:bodyPr wrap="none">
            <a:spAutoFit/>
          </a:bodyPr>
          <a:lstStyle/>
          <a:p>
            <a:r>
              <a:rPr lang="en-US" altLang="zh-CN" sz="1100" dirty="0">
                <a:solidFill>
                  <a:schemeClr val="bg1">
                    <a:lumMod val="50000"/>
                  </a:schemeClr>
                </a:solidFill>
              </a:rPr>
              <a:t>Configuration file</a:t>
            </a:r>
            <a:endParaRPr lang="zh-CN" altLang="en-US" sz="1100" dirty="0">
              <a:solidFill>
                <a:schemeClr val="bg1">
                  <a:lumMod val="50000"/>
                </a:schemeClr>
              </a:solidFill>
            </a:endParaRPr>
          </a:p>
        </p:txBody>
      </p:sp>
      <p:pic>
        <p:nvPicPr>
          <p:cNvPr id="2" name="图片 1"/>
          <p:cNvPicPr>
            <a:picLocks noChangeAspect="1"/>
          </p:cNvPicPr>
          <p:nvPr/>
        </p:nvPicPr>
        <p:blipFill>
          <a:blip r:embed="rId2"/>
          <a:stretch>
            <a:fillRect/>
          </a:stretch>
        </p:blipFill>
        <p:spPr>
          <a:xfrm>
            <a:off x="825663" y="240419"/>
            <a:ext cx="5649126" cy="4685219"/>
          </a:xfrm>
          <a:prstGeom prst="rect">
            <a:avLst/>
          </a:prstGeom>
        </p:spPr>
      </p:pic>
      <p:pic>
        <p:nvPicPr>
          <p:cNvPr id="3" name="图片 2"/>
          <p:cNvPicPr>
            <a:picLocks noChangeAspect="1"/>
          </p:cNvPicPr>
          <p:nvPr/>
        </p:nvPicPr>
        <p:blipFill>
          <a:blip r:embed="rId3"/>
          <a:stretch>
            <a:fillRect/>
          </a:stretch>
        </p:blipFill>
        <p:spPr>
          <a:xfrm>
            <a:off x="2160446" y="1033004"/>
            <a:ext cx="6638925" cy="3886200"/>
          </a:xfrm>
          <a:prstGeom prst="rect">
            <a:avLst/>
          </a:prstGeom>
        </p:spPr>
      </p:pic>
      <p:pic>
        <p:nvPicPr>
          <p:cNvPr id="6" name="图片 5"/>
          <p:cNvPicPr>
            <a:picLocks noChangeAspect="1"/>
          </p:cNvPicPr>
          <p:nvPr/>
        </p:nvPicPr>
        <p:blipFill>
          <a:blip r:embed="rId4"/>
          <a:stretch>
            <a:fillRect/>
          </a:stretch>
        </p:blipFill>
        <p:spPr>
          <a:xfrm>
            <a:off x="3328857" y="1967185"/>
            <a:ext cx="5838825" cy="2105025"/>
          </a:xfrm>
          <a:prstGeom prst="rect">
            <a:avLst/>
          </a:prstGeom>
        </p:spPr>
      </p:pic>
      <p:pic>
        <p:nvPicPr>
          <p:cNvPr id="8" name="图片 7"/>
          <p:cNvPicPr>
            <a:picLocks noChangeAspect="1"/>
          </p:cNvPicPr>
          <p:nvPr/>
        </p:nvPicPr>
        <p:blipFill>
          <a:blip r:embed="rId5"/>
          <a:stretch>
            <a:fillRect/>
          </a:stretch>
        </p:blipFill>
        <p:spPr>
          <a:xfrm>
            <a:off x="4133670" y="2513580"/>
            <a:ext cx="6981825" cy="3219450"/>
          </a:xfrm>
          <a:prstGeom prst="rect">
            <a:avLst/>
          </a:prstGeom>
        </p:spPr>
      </p:pic>
      <p:pic>
        <p:nvPicPr>
          <p:cNvPr id="10" name="图片 9"/>
          <p:cNvPicPr>
            <a:picLocks noChangeAspect="1"/>
          </p:cNvPicPr>
          <p:nvPr/>
        </p:nvPicPr>
        <p:blipFill>
          <a:blip r:embed="rId6"/>
          <a:stretch>
            <a:fillRect/>
          </a:stretch>
        </p:blipFill>
        <p:spPr>
          <a:xfrm>
            <a:off x="5232410" y="3665323"/>
            <a:ext cx="6715125" cy="2286000"/>
          </a:xfrm>
          <a:prstGeom prst="rect">
            <a:avLst/>
          </a:prstGeom>
        </p:spPr>
      </p:pic>
      <p:sp>
        <p:nvSpPr>
          <p:cNvPr id="32" name="矩形 31"/>
          <p:cNvSpPr/>
          <p:nvPr/>
        </p:nvSpPr>
        <p:spPr>
          <a:xfrm>
            <a:off x="9384314" y="171349"/>
            <a:ext cx="2364750" cy="400110"/>
          </a:xfrm>
          <a:prstGeom prst="rect">
            <a:avLst/>
          </a:prstGeom>
        </p:spPr>
        <p:txBody>
          <a:bodyPr wrap="none">
            <a:spAutoFit/>
          </a:bodyPr>
          <a:lstStyle/>
          <a:p>
            <a:r>
              <a:rPr lang="zh-CN" altLang="en-US" sz="2000" b="1" dirty="0" smtClean="0">
                <a:solidFill>
                  <a:schemeClr val="tx1">
                    <a:lumMod val="75000"/>
                    <a:lumOff val="25000"/>
                  </a:schemeClr>
                </a:solidFill>
              </a:rPr>
              <a:t>前期调研</a:t>
            </a:r>
            <a:r>
              <a:rPr lang="en-US" altLang="zh-CN" sz="2000" b="1" dirty="0" smtClean="0">
                <a:solidFill>
                  <a:schemeClr val="tx1">
                    <a:lumMod val="75000"/>
                    <a:lumOff val="25000"/>
                  </a:schemeClr>
                </a:solidFill>
              </a:rPr>
              <a:t>-</a:t>
            </a:r>
            <a:r>
              <a:rPr lang="zh-CN" altLang="en-US" sz="2000" b="1" dirty="0" smtClean="0">
                <a:solidFill>
                  <a:schemeClr val="tx1">
                    <a:lumMod val="75000"/>
                    <a:lumOff val="25000"/>
                  </a:schemeClr>
                </a:solidFill>
              </a:rPr>
              <a:t>开发环境</a:t>
            </a:r>
            <a:endParaRPr lang="zh-CN" altLang="en-US" sz="2000" b="1" dirty="0">
              <a:solidFill>
                <a:schemeClr val="tx1">
                  <a:lumMod val="75000"/>
                  <a:lumOff val="25000"/>
                </a:schemeClr>
              </a:solidFill>
            </a:endParaRPr>
          </a:p>
        </p:txBody>
      </p:sp>
      <p:sp>
        <p:nvSpPr>
          <p:cNvPr id="34" name="矩形 33"/>
          <p:cNvSpPr/>
          <p:nvPr/>
        </p:nvSpPr>
        <p:spPr>
          <a:xfrm>
            <a:off x="9384314" y="487962"/>
            <a:ext cx="800219" cy="276999"/>
          </a:xfrm>
          <a:prstGeom prst="rect">
            <a:avLst/>
          </a:prstGeom>
        </p:spPr>
        <p:txBody>
          <a:bodyPr wrap="none">
            <a:spAutoFit/>
          </a:bodyPr>
          <a:lstStyle/>
          <a:p>
            <a:r>
              <a:rPr lang="zh-CN" altLang="en-US" sz="1200" dirty="0" smtClean="0">
                <a:solidFill>
                  <a:schemeClr val="tx1">
                    <a:lumMod val="75000"/>
                    <a:lumOff val="25000"/>
                  </a:schemeClr>
                </a:solidFill>
              </a:rPr>
              <a:t>过程管理</a:t>
            </a:r>
            <a:endParaRPr lang="zh-CN" altLang="en-US" sz="1200" dirty="0">
              <a:solidFill>
                <a:schemeClr val="tx1">
                  <a:lumMod val="75000"/>
                  <a:lumOff val="25000"/>
                </a:schemeClr>
              </a:solidFill>
            </a:endParaRPr>
          </a:p>
        </p:txBody>
      </p:sp>
    </p:spTree>
    <p:extLst>
      <p:ext uri="{BB962C8B-B14F-4D97-AF65-F5344CB8AC3E}">
        <p14:creationId xmlns:p14="http://schemas.microsoft.com/office/powerpoint/2010/main" val="44534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椭圆 49"/>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1363708" y="511213"/>
            <a:ext cx="922655" cy="398780"/>
          </a:xfrm>
          <a:prstGeom prst="rect">
            <a:avLst/>
          </a:prstGeom>
        </p:spPr>
        <p:txBody>
          <a:bodyPr wrap="none">
            <a:spAutoFit/>
          </a:bodyPr>
          <a:lstStyle/>
          <a:p>
            <a:r>
              <a:rPr lang="en-US" altLang="zh-CN" sz="2000" b="1" dirty="0">
                <a:solidFill>
                  <a:schemeClr val="tx1">
                    <a:lumMod val="75000"/>
                    <a:lumOff val="25000"/>
                  </a:schemeClr>
                </a:solidFill>
              </a:rPr>
              <a:t>CI</a:t>
            </a:r>
            <a:r>
              <a:rPr lang="zh-CN" altLang="en-US" sz="2000" b="1" dirty="0">
                <a:solidFill>
                  <a:schemeClr val="tx1">
                    <a:lumMod val="75000"/>
                    <a:lumOff val="25000"/>
                  </a:schemeClr>
                </a:solidFill>
              </a:rPr>
              <a:t>配置</a:t>
            </a:r>
          </a:p>
        </p:txBody>
      </p:sp>
      <p:sp>
        <p:nvSpPr>
          <p:cNvPr id="2" name="文本框 1"/>
          <p:cNvSpPr txBox="1"/>
          <p:nvPr/>
        </p:nvSpPr>
        <p:spPr>
          <a:xfrm>
            <a:off x="938530" y="1578610"/>
            <a:ext cx="4167505" cy="2030095"/>
          </a:xfrm>
          <a:prstGeom prst="rect">
            <a:avLst/>
          </a:prstGeom>
          <a:noFill/>
        </p:spPr>
        <p:txBody>
          <a:bodyPr wrap="square" rtlCol="0">
            <a:spAutoFit/>
          </a:bodyPr>
          <a:lstStyle/>
          <a:p>
            <a:r>
              <a:rPr lang="zh-CN" altLang="en-US" b="1" i="1"/>
              <a:t>过程：</a:t>
            </a:r>
          </a:p>
          <a:p>
            <a:r>
              <a:rPr lang="en-US" altLang="zh-CN" b="1" i="1">
                <a:solidFill>
                  <a:schemeClr val="accent1"/>
                </a:solidFill>
                <a:effectLst>
                  <a:outerShdw blurRad="38100" dist="25400" dir="5400000" algn="ctr" rotWithShape="0">
                    <a:srgbClr val="6E747A">
                      <a:alpha val="43000"/>
                    </a:srgbClr>
                  </a:outerShdw>
                </a:effectLst>
              </a:rPr>
              <a:t>1.</a:t>
            </a:r>
            <a:r>
              <a:rPr lang="zh-CN" altLang="en-US" b="1" i="1">
                <a:solidFill>
                  <a:schemeClr val="accent1"/>
                </a:solidFill>
                <a:effectLst>
                  <a:outerShdw blurRad="38100" dist="25400" dir="5400000" algn="ctr" rotWithShape="0">
                    <a:srgbClr val="6E747A">
                      <a:alpha val="43000"/>
                    </a:srgbClr>
                  </a:outerShdw>
                </a:effectLst>
              </a:rPr>
              <a:t>在服务器上新建</a:t>
            </a:r>
            <a:r>
              <a:rPr lang="en-US" altLang="zh-CN" b="1" i="1">
                <a:solidFill>
                  <a:schemeClr val="accent1"/>
                </a:solidFill>
                <a:effectLst>
                  <a:outerShdw blurRad="38100" dist="25400" dir="5400000" algn="ctr" rotWithShape="0">
                    <a:srgbClr val="6E747A">
                      <a:alpha val="43000"/>
                    </a:srgbClr>
                  </a:outerShdw>
                </a:effectLst>
              </a:rPr>
              <a:t>runner</a:t>
            </a:r>
          </a:p>
          <a:p>
            <a:r>
              <a:rPr lang="en-US" altLang="zh-CN" b="1" i="1">
                <a:solidFill>
                  <a:schemeClr val="accent1"/>
                </a:solidFill>
                <a:effectLst>
                  <a:outerShdw blurRad="38100" dist="25400" dir="5400000" algn="ctr" rotWithShape="0">
                    <a:srgbClr val="6E747A">
                      <a:alpha val="43000"/>
                    </a:srgbClr>
                  </a:outerShdw>
                </a:effectLst>
              </a:rPr>
              <a:t>2.</a:t>
            </a:r>
            <a:r>
              <a:rPr lang="zh-CN" altLang="en-US" b="1" i="1">
                <a:solidFill>
                  <a:schemeClr val="accent1"/>
                </a:solidFill>
                <a:effectLst>
                  <a:outerShdw blurRad="38100" dist="25400" dir="5400000" algn="ctr" rotWithShape="0">
                    <a:srgbClr val="6E747A">
                      <a:alpha val="43000"/>
                    </a:srgbClr>
                  </a:outerShdw>
                </a:effectLst>
              </a:rPr>
              <a:t>与</a:t>
            </a:r>
            <a:r>
              <a:rPr lang="en-US" altLang="zh-CN" b="1" i="1">
                <a:solidFill>
                  <a:schemeClr val="accent1"/>
                </a:solidFill>
                <a:effectLst>
                  <a:outerShdw blurRad="38100" dist="25400" dir="5400000" algn="ctr" rotWithShape="0">
                    <a:srgbClr val="6E747A">
                      <a:alpha val="43000"/>
                    </a:srgbClr>
                  </a:outerShdw>
                </a:effectLst>
              </a:rPr>
              <a:t>gitlab</a:t>
            </a:r>
            <a:r>
              <a:rPr lang="zh-CN" altLang="en-US" b="1" i="1">
                <a:solidFill>
                  <a:schemeClr val="accent1"/>
                </a:solidFill>
                <a:effectLst>
                  <a:outerShdw blurRad="38100" dist="25400" dir="5400000" algn="ctr" rotWithShape="0">
                    <a:srgbClr val="6E747A">
                      <a:alpha val="43000"/>
                    </a:srgbClr>
                  </a:outerShdw>
                </a:effectLst>
              </a:rPr>
              <a:t>链接</a:t>
            </a:r>
          </a:p>
          <a:p>
            <a:r>
              <a:rPr lang="en-US" altLang="zh-CN" b="1" i="1">
                <a:solidFill>
                  <a:schemeClr val="accent1"/>
                </a:solidFill>
                <a:effectLst>
                  <a:outerShdw blurRad="38100" dist="25400" dir="5400000" algn="ctr" rotWithShape="0">
                    <a:srgbClr val="6E747A">
                      <a:alpha val="43000"/>
                    </a:srgbClr>
                  </a:outerShdw>
                </a:effectLst>
              </a:rPr>
              <a:t>3.</a:t>
            </a:r>
            <a:r>
              <a:rPr lang="zh-CN" altLang="en-US" b="1" i="1">
                <a:solidFill>
                  <a:schemeClr val="accent1"/>
                </a:solidFill>
                <a:effectLst>
                  <a:outerShdw blurRad="38100" dist="25400" dir="5400000" algn="ctr" rotWithShape="0">
                    <a:srgbClr val="6E747A">
                      <a:alpha val="43000"/>
                    </a:srgbClr>
                  </a:outerShdw>
                </a:effectLst>
              </a:rPr>
              <a:t>安装</a:t>
            </a:r>
            <a:r>
              <a:rPr lang="en-US" altLang="zh-CN" b="1" i="1">
                <a:solidFill>
                  <a:schemeClr val="accent1"/>
                </a:solidFill>
                <a:effectLst>
                  <a:outerShdw blurRad="38100" dist="25400" dir="5400000" algn="ctr" rotWithShape="0">
                    <a:srgbClr val="6E747A">
                      <a:alpha val="43000"/>
                    </a:srgbClr>
                  </a:outerShdw>
                </a:effectLst>
              </a:rPr>
              <a:t>Docfer</a:t>
            </a:r>
          </a:p>
          <a:p>
            <a:r>
              <a:rPr lang="en-US" altLang="zh-CN" b="1" i="1">
                <a:solidFill>
                  <a:schemeClr val="accent1"/>
                </a:solidFill>
                <a:effectLst>
                  <a:outerShdw blurRad="38100" dist="25400" dir="5400000" algn="ctr" rotWithShape="0">
                    <a:srgbClr val="6E747A">
                      <a:alpha val="43000"/>
                    </a:srgbClr>
                  </a:outerShdw>
                </a:effectLst>
              </a:rPr>
              <a:t>4.</a:t>
            </a:r>
            <a:r>
              <a:rPr lang="zh-CN" altLang="en-US" b="1" i="1">
                <a:solidFill>
                  <a:schemeClr val="accent1"/>
                </a:solidFill>
                <a:effectLst>
                  <a:outerShdw blurRad="38100" dist="25400" dir="5400000" algn="ctr" rotWithShape="0">
                    <a:srgbClr val="6E747A">
                      <a:alpha val="43000"/>
                    </a:srgbClr>
                  </a:outerShdw>
                </a:effectLst>
              </a:rPr>
              <a:t>安装</a:t>
            </a:r>
            <a:r>
              <a:rPr lang="en-US" altLang="zh-CN" b="1" i="1">
                <a:solidFill>
                  <a:schemeClr val="accent1"/>
                </a:solidFill>
                <a:effectLst>
                  <a:outerShdw blurRad="38100" dist="25400" dir="5400000" algn="ctr" rotWithShape="0">
                    <a:srgbClr val="6E747A">
                      <a:alpha val="43000"/>
                    </a:srgbClr>
                  </a:outerShdw>
                </a:effectLst>
              </a:rPr>
              <a:t>node</a:t>
            </a:r>
            <a:r>
              <a:rPr lang="zh-CN" altLang="en-US" b="1" i="1">
                <a:solidFill>
                  <a:schemeClr val="accent1"/>
                </a:solidFill>
                <a:effectLst>
                  <a:outerShdw blurRad="38100" dist="25400" dir="5400000" algn="ctr" rotWithShape="0">
                    <a:srgbClr val="6E747A">
                      <a:alpha val="43000"/>
                    </a:srgbClr>
                  </a:outerShdw>
                </a:effectLst>
              </a:rPr>
              <a:t>镜像</a:t>
            </a:r>
          </a:p>
          <a:p>
            <a:r>
              <a:rPr lang="en-US" altLang="zh-CN" b="1" i="1">
                <a:solidFill>
                  <a:schemeClr val="accent1"/>
                </a:solidFill>
                <a:effectLst>
                  <a:outerShdw blurRad="38100" dist="25400" dir="5400000" algn="ctr" rotWithShape="0">
                    <a:srgbClr val="6E747A">
                      <a:alpha val="43000"/>
                    </a:srgbClr>
                  </a:outerShdw>
                </a:effectLst>
              </a:rPr>
              <a:t>5.</a:t>
            </a:r>
            <a:r>
              <a:rPr lang="zh-CN" altLang="en-US" b="1" i="1">
                <a:solidFill>
                  <a:schemeClr val="accent1"/>
                </a:solidFill>
                <a:effectLst>
                  <a:outerShdw blurRad="38100" dist="25400" dir="5400000" algn="ctr" rotWithShape="0">
                    <a:srgbClr val="6E747A">
                      <a:alpha val="43000"/>
                    </a:srgbClr>
                  </a:outerShdw>
                </a:effectLst>
              </a:rPr>
              <a:t>编写自定义</a:t>
            </a:r>
            <a:r>
              <a:rPr lang="en-US" altLang="zh-CN" b="1" i="1">
                <a:solidFill>
                  <a:schemeClr val="accent1"/>
                </a:solidFill>
                <a:effectLst>
                  <a:outerShdw blurRad="38100" dist="25400" dir="5400000" algn="ctr" rotWithShape="0">
                    <a:srgbClr val="6E747A">
                      <a:alpha val="43000"/>
                    </a:srgbClr>
                  </a:outerShdw>
                </a:effectLst>
              </a:rPr>
              <a:t>Dockerfile</a:t>
            </a:r>
            <a:r>
              <a:rPr lang="zh-CN" altLang="en-US" b="1" i="1">
                <a:solidFill>
                  <a:schemeClr val="accent1"/>
                </a:solidFill>
                <a:effectLst>
                  <a:outerShdw blurRad="38100" dist="25400" dir="5400000" algn="ctr" rotWithShape="0">
                    <a:srgbClr val="6E747A">
                      <a:alpha val="43000"/>
                    </a:srgbClr>
                  </a:outerShdw>
                </a:effectLst>
              </a:rPr>
              <a:t>文件</a:t>
            </a:r>
          </a:p>
          <a:p>
            <a:r>
              <a:rPr lang="en-US" altLang="zh-CN" b="1" i="1"/>
              <a:t>6.</a:t>
            </a:r>
            <a:r>
              <a:rPr lang="zh-CN" altLang="en-US" b="1" i="1"/>
              <a:t>在软件根目录编写</a:t>
            </a:r>
            <a:r>
              <a:rPr lang="en-US" altLang="zh-CN" b="1" i="1"/>
              <a:t>.gitlab-ci.yml</a:t>
            </a:r>
          </a:p>
        </p:txBody>
      </p:sp>
      <p:pic>
        <p:nvPicPr>
          <p:cNvPr id="3" name="图片 2"/>
          <p:cNvPicPr>
            <a:picLocks noChangeAspect="1"/>
          </p:cNvPicPr>
          <p:nvPr/>
        </p:nvPicPr>
        <p:blipFill>
          <a:blip r:embed="rId2"/>
          <a:stretch>
            <a:fillRect/>
          </a:stretch>
        </p:blipFill>
        <p:spPr>
          <a:xfrm>
            <a:off x="4768215" y="511175"/>
            <a:ext cx="5701030" cy="5023485"/>
          </a:xfrm>
          <a:prstGeom prst="rect">
            <a:avLst/>
          </a:prstGeom>
        </p:spPr>
      </p:pic>
      <p:sp>
        <p:nvSpPr>
          <p:cNvPr id="4" name="文本框 3"/>
          <p:cNvSpPr txBox="1"/>
          <p:nvPr/>
        </p:nvSpPr>
        <p:spPr>
          <a:xfrm>
            <a:off x="434235" y="4069080"/>
            <a:ext cx="4183485" cy="1200329"/>
          </a:xfrm>
          <a:prstGeom prst="rect">
            <a:avLst/>
          </a:prstGeom>
          <a:noFill/>
        </p:spPr>
        <p:txBody>
          <a:bodyPr wrap="square" rtlCol="0">
            <a:spAutoFit/>
          </a:bodyPr>
          <a:lstStyle/>
          <a:p>
            <a:r>
              <a:rPr lang="zh-CN" altLang="en-US" sz="2400" b="1" dirty="0" smtClean="0"/>
              <a:t>我们还对</a:t>
            </a:r>
            <a:r>
              <a:rPr lang="en-US" altLang="zh-CN" sz="2400" b="1" dirty="0" smtClean="0"/>
              <a:t>CI</a:t>
            </a:r>
            <a:r>
              <a:rPr lang="zh-CN" altLang="en-US" sz="2400" b="1" dirty="0" smtClean="0"/>
              <a:t>进行了配置，对我们的代码风格以及单元测试进行自动检查，保证质量与风险。</a:t>
            </a:r>
            <a:endParaRPr lang="zh-CN" altLang="en-US" sz="2400" b="1" dirty="0"/>
          </a:p>
        </p:txBody>
      </p:sp>
    </p:spTree>
    <p:extLst>
      <p:ext uri="{BB962C8B-B14F-4D97-AF65-F5344CB8AC3E}">
        <p14:creationId xmlns:p14="http://schemas.microsoft.com/office/powerpoint/2010/main" val="3439686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椭圆 49"/>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1363708" y="511213"/>
            <a:ext cx="922655" cy="398780"/>
          </a:xfrm>
          <a:prstGeom prst="rect">
            <a:avLst/>
          </a:prstGeom>
        </p:spPr>
        <p:txBody>
          <a:bodyPr wrap="none">
            <a:spAutoFit/>
          </a:bodyPr>
          <a:lstStyle/>
          <a:p>
            <a:r>
              <a:rPr lang="en-US" altLang="zh-CN" sz="2000" b="1" dirty="0">
                <a:solidFill>
                  <a:schemeClr val="tx1">
                    <a:lumMod val="75000"/>
                    <a:lumOff val="25000"/>
                  </a:schemeClr>
                </a:solidFill>
              </a:rPr>
              <a:t>CI</a:t>
            </a:r>
            <a:r>
              <a:rPr lang="zh-CN" altLang="en-US" sz="2000" b="1" dirty="0">
                <a:solidFill>
                  <a:schemeClr val="tx1">
                    <a:lumMod val="75000"/>
                    <a:lumOff val="25000"/>
                  </a:schemeClr>
                </a:solidFill>
              </a:rPr>
              <a:t>配置</a:t>
            </a:r>
          </a:p>
        </p:txBody>
      </p:sp>
      <p:sp>
        <p:nvSpPr>
          <p:cNvPr id="2" name="文本框 1"/>
          <p:cNvSpPr txBox="1"/>
          <p:nvPr/>
        </p:nvSpPr>
        <p:spPr>
          <a:xfrm>
            <a:off x="938530" y="1578610"/>
            <a:ext cx="4167505" cy="2030095"/>
          </a:xfrm>
          <a:prstGeom prst="rect">
            <a:avLst/>
          </a:prstGeom>
          <a:noFill/>
        </p:spPr>
        <p:txBody>
          <a:bodyPr wrap="square" rtlCol="0">
            <a:spAutoFit/>
          </a:bodyPr>
          <a:lstStyle/>
          <a:p>
            <a:r>
              <a:rPr lang="zh-CN" altLang="en-US" b="1" i="1"/>
              <a:t>过程：</a:t>
            </a:r>
          </a:p>
          <a:p>
            <a:r>
              <a:rPr lang="en-US" altLang="zh-CN" b="1" i="1"/>
              <a:t>1.</a:t>
            </a:r>
            <a:r>
              <a:rPr lang="zh-CN" altLang="en-US" b="1" i="1"/>
              <a:t>在服务器上新建</a:t>
            </a:r>
            <a:r>
              <a:rPr lang="en-US" altLang="zh-CN" b="1" i="1"/>
              <a:t>runner</a:t>
            </a:r>
          </a:p>
          <a:p>
            <a:r>
              <a:rPr lang="en-US" altLang="zh-CN" b="1" i="1"/>
              <a:t>2.</a:t>
            </a:r>
            <a:r>
              <a:rPr lang="zh-CN" altLang="en-US" b="1" i="1"/>
              <a:t>与</a:t>
            </a:r>
            <a:r>
              <a:rPr lang="en-US" altLang="zh-CN" b="1" i="1"/>
              <a:t>gitlab</a:t>
            </a:r>
            <a:r>
              <a:rPr lang="zh-CN" altLang="en-US" b="1" i="1"/>
              <a:t>链接</a:t>
            </a:r>
          </a:p>
          <a:p>
            <a:r>
              <a:rPr lang="en-US" altLang="zh-CN" b="1" i="1"/>
              <a:t>3.</a:t>
            </a:r>
            <a:r>
              <a:rPr lang="zh-CN" altLang="en-US" b="1" i="1"/>
              <a:t>安装</a:t>
            </a:r>
            <a:r>
              <a:rPr lang="en-US" altLang="zh-CN" b="1" i="1"/>
              <a:t>Docfer</a:t>
            </a:r>
          </a:p>
          <a:p>
            <a:r>
              <a:rPr lang="en-US" altLang="zh-CN" b="1" i="1"/>
              <a:t>4.</a:t>
            </a:r>
            <a:r>
              <a:rPr lang="zh-CN" altLang="en-US" b="1" i="1"/>
              <a:t>安装</a:t>
            </a:r>
            <a:r>
              <a:rPr lang="en-US" altLang="zh-CN" b="1" i="1"/>
              <a:t>node</a:t>
            </a:r>
            <a:r>
              <a:rPr lang="zh-CN" altLang="en-US" b="1" i="1"/>
              <a:t>镜像</a:t>
            </a:r>
          </a:p>
          <a:p>
            <a:r>
              <a:rPr lang="en-US" altLang="zh-CN" b="1" i="1"/>
              <a:t>5.</a:t>
            </a:r>
            <a:r>
              <a:rPr lang="zh-CN" altLang="en-US" b="1" i="1"/>
              <a:t>编写自定义</a:t>
            </a:r>
            <a:r>
              <a:rPr lang="en-US" altLang="zh-CN" b="1" i="1"/>
              <a:t>Dockerfile</a:t>
            </a:r>
            <a:r>
              <a:rPr lang="zh-CN" altLang="en-US" b="1" i="1"/>
              <a:t>文件</a:t>
            </a:r>
          </a:p>
          <a:p>
            <a:r>
              <a:rPr lang="en-US" altLang="zh-CN" b="1" i="1">
                <a:solidFill>
                  <a:schemeClr val="accent1"/>
                </a:solidFill>
                <a:effectLst>
                  <a:outerShdw blurRad="38100" dist="25400" dir="5400000" algn="ctr" rotWithShape="0">
                    <a:srgbClr val="6E747A">
                      <a:alpha val="43000"/>
                    </a:srgbClr>
                  </a:outerShdw>
                </a:effectLst>
              </a:rPr>
              <a:t>6.</a:t>
            </a:r>
            <a:r>
              <a:rPr lang="zh-CN" altLang="en-US" b="1" i="1">
                <a:solidFill>
                  <a:schemeClr val="accent1"/>
                </a:solidFill>
                <a:effectLst>
                  <a:outerShdw blurRad="38100" dist="25400" dir="5400000" algn="ctr" rotWithShape="0">
                    <a:srgbClr val="6E747A">
                      <a:alpha val="43000"/>
                    </a:srgbClr>
                  </a:outerShdw>
                </a:effectLst>
              </a:rPr>
              <a:t>在软件根目录编写</a:t>
            </a:r>
            <a:r>
              <a:rPr lang="en-US" altLang="zh-CN" b="1" i="1">
                <a:solidFill>
                  <a:schemeClr val="accent1"/>
                </a:solidFill>
                <a:effectLst>
                  <a:outerShdw blurRad="38100" dist="25400" dir="5400000" algn="ctr" rotWithShape="0">
                    <a:srgbClr val="6E747A">
                      <a:alpha val="43000"/>
                    </a:srgbClr>
                  </a:outerShdw>
                </a:effectLst>
              </a:rPr>
              <a:t>.gitlab-ci.yml</a:t>
            </a:r>
          </a:p>
        </p:txBody>
      </p:sp>
      <p:pic>
        <p:nvPicPr>
          <p:cNvPr id="4" name="图片 3"/>
          <p:cNvPicPr>
            <a:picLocks noChangeAspect="1"/>
          </p:cNvPicPr>
          <p:nvPr/>
        </p:nvPicPr>
        <p:blipFill>
          <a:blip r:embed="rId2"/>
          <a:stretch>
            <a:fillRect/>
          </a:stretch>
        </p:blipFill>
        <p:spPr>
          <a:xfrm>
            <a:off x="5106035" y="279400"/>
            <a:ext cx="6188710" cy="6299200"/>
          </a:xfrm>
          <a:prstGeom prst="rect">
            <a:avLst/>
          </a:prstGeom>
        </p:spPr>
      </p:pic>
    </p:spTree>
    <p:extLst>
      <p:ext uri="{BB962C8B-B14F-4D97-AF65-F5344CB8AC3E}">
        <p14:creationId xmlns:p14="http://schemas.microsoft.com/office/powerpoint/2010/main" val="257934573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椭圆 49"/>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1363708" y="511213"/>
            <a:ext cx="922655" cy="398780"/>
          </a:xfrm>
          <a:prstGeom prst="rect">
            <a:avLst/>
          </a:prstGeom>
        </p:spPr>
        <p:txBody>
          <a:bodyPr wrap="none">
            <a:spAutoFit/>
          </a:bodyPr>
          <a:lstStyle/>
          <a:p>
            <a:r>
              <a:rPr lang="en-US" altLang="zh-CN" sz="2000" b="1" dirty="0">
                <a:solidFill>
                  <a:schemeClr val="tx1">
                    <a:lumMod val="75000"/>
                    <a:lumOff val="25000"/>
                  </a:schemeClr>
                </a:solidFill>
              </a:rPr>
              <a:t>CI</a:t>
            </a:r>
            <a:r>
              <a:rPr lang="zh-CN" altLang="en-US" sz="2000" b="1" dirty="0">
                <a:solidFill>
                  <a:schemeClr val="tx1">
                    <a:lumMod val="75000"/>
                    <a:lumOff val="25000"/>
                  </a:schemeClr>
                </a:solidFill>
              </a:rPr>
              <a:t>示例</a:t>
            </a:r>
          </a:p>
        </p:txBody>
      </p:sp>
      <p:pic>
        <p:nvPicPr>
          <p:cNvPr id="3" name="图片 2"/>
          <p:cNvPicPr>
            <a:picLocks noChangeAspect="1"/>
          </p:cNvPicPr>
          <p:nvPr/>
        </p:nvPicPr>
        <p:blipFill>
          <a:blip r:embed="rId2"/>
          <a:stretch>
            <a:fillRect/>
          </a:stretch>
        </p:blipFill>
        <p:spPr>
          <a:xfrm>
            <a:off x="269875" y="1262380"/>
            <a:ext cx="6197600" cy="3801110"/>
          </a:xfrm>
          <a:prstGeom prst="rect">
            <a:avLst/>
          </a:prstGeom>
        </p:spPr>
      </p:pic>
      <p:pic>
        <p:nvPicPr>
          <p:cNvPr id="5" name="图片 4"/>
          <p:cNvPicPr>
            <a:picLocks noChangeAspect="1"/>
          </p:cNvPicPr>
          <p:nvPr/>
        </p:nvPicPr>
        <p:blipFill>
          <a:blip r:embed="rId3"/>
          <a:stretch>
            <a:fillRect/>
          </a:stretch>
        </p:blipFill>
        <p:spPr>
          <a:xfrm>
            <a:off x="339090" y="5210175"/>
            <a:ext cx="6283325" cy="1122045"/>
          </a:xfrm>
          <a:prstGeom prst="rect">
            <a:avLst/>
          </a:prstGeom>
        </p:spPr>
      </p:pic>
      <p:pic>
        <p:nvPicPr>
          <p:cNvPr id="6" name="图片 5"/>
          <p:cNvPicPr>
            <a:picLocks noChangeAspect="1"/>
          </p:cNvPicPr>
          <p:nvPr/>
        </p:nvPicPr>
        <p:blipFill>
          <a:blip r:embed="rId4"/>
          <a:stretch>
            <a:fillRect/>
          </a:stretch>
        </p:blipFill>
        <p:spPr>
          <a:xfrm>
            <a:off x="6693535" y="1262380"/>
            <a:ext cx="5144770" cy="1971675"/>
          </a:xfrm>
          <a:prstGeom prst="rect">
            <a:avLst/>
          </a:prstGeom>
        </p:spPr>
      </p:pic>
      <p:pic>
        <p:nvPicPr>
          <p:cNvPr id="7" name="图片 6"/>
          <p:cNvPicPr>
            <a:picLocks noChangeAspect="1"/>
          </p:cNvPicPr>
          <p:nvPr/>
        </p:nvPicPr>
        <p:blipFill>
          <a:blip r:embed="rId5"/>
          <a:stretch>
            <a:fillRect/>
          </a:stretch>
        </p:blipFill>
        <p:spPr>
          <a:xfrm>
            <a:off x="6865620" y="3409950"/>
            <a:ext cx="5029835" cy="3074670"/>
          </a:xfrm>
          <a:prstGeom prst="rect">
            <a:avLst/>
          </a:prstGeom>
        </p:spPr>
      </p:pic>
    </p:spTree>
    <p:extLst>
      <p:ext uri="{BB962C8B-B14F-4D97-AF65-F5344CB8AC3E}">
        <p14:creationId xmlns:p14="http://schemas.microsoft.com/office/powerpoint/2010/main" val="24611008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007532" y="2286001"/>
            <a:ext cx="2827867" cy="406400"/>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1007745" y="2286000"/>
            <a:ext cx="1141095" cy="406400"/>
          </a:xfrm>
          <a:prstGeom prst="roundRect">
            <a:avLst>
              <a:gd name="adj" fmla="val 50000"/>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42033" y="1238683"/>
            <a:ext cx="1706880" cy="398780"/>
          </a:xfrm>
          <a:prstGeom prst="rect">
            <a:avLst/>
          </a:prstGeom>
          <a:noFill/>
        </p:spPr>
        <p:txBody>
          <a:bodyPr wrap="none" rtlCol="0">
            <a:spAutoFit/>
          </a:bodyPr>
          <a:lstStyle/>
          <a:p>
            <a:pPr algn="r"/>
            <a:r>
              <a:rPr lang="zh-CN" altLang="en-US" sz="2000" b="1" dirty="0">
                <a:solidFill>
                  <a:schemeClr val="accent1"/>
                </a:solidFill>
              </a:rPr>
              <a:t>前台单元测试</a:t>
            </a:r>
          </a:p>
        </p:txBody>
      </p:sp>
      <p:sp>
        <p:nvSpPr>
          <p:cNvPr id="5" name="文本框 4"/>
          <p:cNvSpPr txBox="1"/>
          <p:nvPr/>
        </p:nvSpPr>
        <p:spPr>
          <a:xfrm>
            <a:off x="929080" y="2881071"/>
            <a:ext cx="2730771" cy="460375"/>
          </a:xfrm>
          <a:prstGeom prst="rect">
            <a:avLst/>
          </a:prstGeom>
          <a:noFill/>
        </p:spPr>
        <p:txBody>
          <a:bodyPr wrap="square" rtlCol="0">
            <a:spAutoFit/>
          </a:bodyPr>
          <a:lstStyle/>
          <a:p>
            <a:r>
              <a:rPr lang="en-US" altLang="zh-CN" sz="1200" dirty="0"/>
              <a:t>       </a:t>
            </a:r>
            <a:r>
              <a:rPr lang="zh-CN" altLang="en-US" sz="1200" dirty="0"/>
              <a:t>引入框架，常常使我们的工作事半功倍。</a:t>
            </a:r>
          </a:p>
        </p:txBody>
      </p:sp>
      <p:sp>
        <p:nvSpPr>
          <p:cNvPr id="6" name="圆角矩形 5"/>
          <p:cNvSpPr/>
          <p:nvPr/>
        </p:nvSpPr>
        <p:spPr>
          <a:xfrm>
            <a:off x="4602932" y="2286001"/>
            <a:ext cx="2827867" cy="406400"/>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4603115" y="2286000"/>
            <a:ext cx="1493520" cy="406400"/>
          </a:xfrm>
          <a:prstGeom prst="roundRect">
            <a:avLst>
              <a:gd name="adj" fmla="val 50000"/>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219043" y="1770178"/>
            <a:ext cx="3484880" cy="398780"/>
          </a:xfrm>
          <a:prstGeom prst="rect">
            <a:avLst/>
          </a:prstGeom>
          <a:noFill/>
        </p:spPr>
        <p:txBody>
          <a:bodyPr wrap="none" rtlCol="0">
            <a:spAutoFit/>
          </a:bodyPr>
          <a:lstStyle/>
          <a:p>
            <a:pPr algn="r"/>
            <a:r>
              <a:rPr lang="zh-CN" altLang="en-US" sz="2000" b="1" dirty="0">
                <a:solidFill>
                  <a:srgbClr val="48A2A0"/>
                </a:solidFill>
              </a:rPr>
              <a:t>对已完成的用例及时进行测试</a:t>
            </a:r>
          </a:p>
        </p:txBody>
      </p:sp>
      <p:sp>
        <p:nvSpPr>
          <p:cNvPr id="9" name="文本框 8"/>
          <p:cNvSpPr txBox="1"/>
          <p:nvPr/>
        </p:nvSpPr>
        <p:spPr>
          <a:xfrm>
            <a:off x="4524480" y="2881071"/>
            <a:ext cx="2730771" cy="645160"/>
          </a:xfrm>
          <a:prstGeom prst="rect">
            <a:avLst/>
          </a:prstGeom>
          <a:noFill/>
        </p:spPr>
        <p:txBody>
          <a:bodyPr wrap="square" rtlCol="0">
            <a:spAutoFit/>
          </a:bodyPr>
          <a:lstStyle/>
          <a:p>
            <a:r>
              <a:rPr lang="en-US" altLang="zh-CN" sz="1200" dirty="0"/>
              <a:t>      </a:t>
            </a:r>
            <a:r>
              <a:rPr lang="zh-CN" altLang="en-US" sz="1200" dirty="0"/>
              <a:t>采用渐增式的软件测试思想，对已完成用例及时进行测试，使得问题能够早发现，早解决。</a:t>
            </a:r>
          </a:p>
        </p:txBody>
      </p:sp>
      <p:sp>
        <p:nvSpPr>
          <p:cNvPr id="10" name="圆角矩形 9"/>
          <p:cNvSpPr/>
          <p:nvPr/>
        </p:nvSpPr>
        <p:spPr>
          <a:xfrm>
            <a:off x="8198332" y="2286001"/>
            <a:ext cx="2827867" cy="406400"/>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8198485" y="2286000"/>
            <a:ext cx="2828290" cy="406400"/>
          </a:xfrm>
          <a:prstGeom prst="roundRect">
            <a:avLst>
              <a:gd name="adj" fmla="val 50000"/>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7870323" y="1770178"/>
            <a:ext cx="3484880" cy="398780"/>
          </a:xfrm>
          <a:prstGeom prst="rect">
            <a:avLst/>
          </a:prstGeom>
          <a:noFill/>
        </p:spPr>
        <p:txBody>
          <a:bodyPr wrap="none" rtlCol="0">
            <a:spAutoFit/>
          </a:bodyPr>
          <a:lstStyle/>
          <a:p>
            <a:pPr algn="r"/>
            <a:r>
              <a:rPr lang="zh-CN" altLang="en-US" sz="2000" b="1" dirty="0">
                <a:solidFill>
                  <a:srgbClr val="48A2A0"/>
                </a:solidFill>
              </a:rPr>
              <a:t>完成全部前台页面的单元测试</a:t>
            </a:r>
          </a:p>
        </p:txBody>
      </p:sp>
      <p:sp>
        <p:nvSpPr>
          <p:cNvPr id="13" name="文本框 12"/>
          <p:cNvSpPr txBox="1"/>
          <p:nvPr/>
        </p:nvSpPr>
        <p:spPr>
          <a:xfrm>
            <a:off x="8119880" y="2881071"/>
            <a:ext cx="2730771" cy="460375"/>
          </a:xfrm>
          <a:prstGeom prst="rect">
            <a:avLst/>
          </a:prstGeom>
          <a:noFill/>
        </p:spPr>
        <p:txBody>
          <a:bodyPr wrap="square" rtlCol="0">
            <a:spAutoFit/>
          </a:bodyPr>
          <a:lstStyle/>
          <a:p>
            <a:r>
              <a:rPr lang="en-US" altLang="zh-CN" sz="1200" dirty="0"/>
              <a:t>      </a:t>
            </a:r>
            <a:r>
              <a:rPr lang="zh-CN" altLang="en-US" sz="1200" dirty="0"/>
              <a:t>前台页面单元测试完成，标志着前台代码的质量已经达到了项目的要求。</a:t>
            </a:r>
          </a:p>
        </p:txBody>
      </p:sp>
      <p:sp>
        <p:nvSpPr>
          <p:cNvPr id="14" name="圆角矩形 13"/>
          <p:cNvSpPr/>
          <p:nvPr/>
        </p:nvSpPr>
        <p:spPr>
          <a:xfrm>
            <a:off x="1086272" y="5057499"/>
            <a:ext cx="2827867" cy="406400"/>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1086485" y="5057775"/>
            <a:ext cx="920115" cy="406400"/>
          </a:xfrm>
          <a:prstGeom prst="roundRect">
            <a:avLst>
              <a:gd name="adj" fmla="val 50000"/>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696668" y="4445791"/>
            <a:ext cx="3353435" cy="398780"/>
          </a:xfrm>
          <a:prstGeom prst="rect">
            <a:avLst/>
          </a:prstGeom>
          <a:noFill/>
        </p:spPr>
        <p:txBody>
          <a:bodyPr wrap="none" rtlCol="0">
            <a:spAutoFit/>
          </a:bodyPr>
          <a:lstStyle/>
          <a:p>
            <a:pPr algn="r"/>
            <a:r>
              <a:rPr lang="zh-CN" altLang="en-US" sz="2000" b="1" dirty="0"/>
              <a:t>选择</a:t>
            </a:r>
            <a:r>
              <a:rPr lang="en-US" altLang="zh-CN" sz="2000" b="1" dirty="0"/>
              <a:t>UNITTEST</a:t>
            </a:r>
            <a:r>
              <a:rPr lang="zh-CN" altLang="en-US" sz="2000" b="1" dirty="0"/>
              <a:t>作为测试工具</a:t>
            </a:r>
          </a:p>
        </p:txBody>
      </p:sp>
      <p:sp>
        <p:nvSpPr>
          <p:cNvPr id="17" name="文本框 16"/>
          <p:cNvSpPr txBox="1"/>
          <p:nvPr/>
        </p:nvSpPr>
        <p:spPr>
          <a:xfrm>
            <a:off x="1007820" y="5652569"/>
            <a:ext cx="2730771" cy="275590"/>
          </a:xfrm>
          <a:prstGeom prst="rect">
            <a:avLst/>
          </a:prstGeom>
          <a:noFill/>
        </p:spPr>
        <p:txBody>
          <a:bodyPr wrap="square" rtlCol="0">
            <a:spAutoFit/>
          </a:bodyPr>
          <a:lstStyle/>
          <a:p>
            <a:r>
              <a:rPr lang="en-US" altLang="zh-CN" sz="1200" dirty="0"/>
              <a:t>   </a:t>
            </a:r>
            <a:r>
              <a:rPr lang="zh-CN" altLang="en-US" sz="1200" dirty="0"/>
              <a:t>好的选择奠定了未来的成功。</a:t>
            </a:r>
          </a:p>
        </p:txBody>
      </p:sp>
      <p:sp>
        <p:nvSpPr>
          <p:cNvPr id="18" name="圆角矩形 17"/>
          <p:cNvSpPr/>
          <p:nvPr/>
        </p:nvSpPr>
        <p:spPr>
          <a:xfrm>
            <a:off x="4681672" y="5057499"/>
            <a:ext cx="2827867" cy="406400"/>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4681855" y="5057775"/>
            <a:ext cx="1414145" cy="406400"/>
          </a:xfrm>
          <a:prstGeom prst="roundRect">
            <a:avLst>
              <a:gd name="adj" fmla="val 50000"/>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4266033" y="4475636"/>
            <a:ext cx="3659505" cy="337185"/>
          </a:xfrm>
          <a:prstGeom prst="rect">
            <a:avLst/>
          </a:prstGeom>
          <a:noFill/>
        </p:spPr>
        <p:txBody>
          <a:bodyPr wrap="none" rtlCol="0">
            <a:spAutoFit/>
          </a:bodyPr>
          <a:lstStyle/>
          <a:p>
            <a:pPr algn="r"/>
            <a:r>
              <a:rPr lang="zh-CN" altLang="en-US" sz="1600" b="1" dirty="0">
                <a:solidFill>
                  <a:srgbClr val="48A2A0"/>
                </a:solidFill>
              </a:rPr>
              <a:t>对后台代码进行</a:t>
            </a:r>
            <a:r>
              <a:rPr lang="en-US" altLang="zh-CN" sz="1600" b="1" dirty="0">
                <a:solidFill>
                  <a:srgbClr val="48A2A0"/>
                </a:solidFill>
              </a:rPr>
              <a:t>Model</a:t>
            </a:r>
            <a:r>
              <a:rPr lang="zh-CN" altLang="en-US" sz="1600" b="1" dirty="0">
                <a:solidFill>
                  <a:srgbClr val="48A2A0"/>
                </a:solidFill>
              </a:rPr>
              <a:t>层和</a:t>
            </a:r>
            <a:r>
              <a:rPr lang="en-US" altLang="zh-CN" sz="1600" b="1" dirty="0">
                <a:solidFill>
                  <a:srgbClr val="48A2A0"/>
                </a:solidFill>
              </a:rPr>
              <a:t>View</a:t>
            </a:r>
            <a:r>
              <a:rPr lang="zh-CN" altLang="en-US" sz="1600" b="1" dirty="0">
                <a:solidFill>
                  <a:srgbClr val="48A2A0"/>
                </a:solidFill>
              </a:rPr>
              <a:t>层测试</a:t>
            </a:r>
          </a:p>
        </p:txBody>
      </p:sp>
      <p:sp>
        <p:nvSpPr>
          <p:cNvPr id="21" name="文本框 20"/>
          <p:cNvSpPr txBox="1"/>
          <p:nvPr/>
        </p:nvSpPr>
        <p:spPr>
          <a:xfrm>
            <a:off x="4603220" y="5652569"/>
            <a:ext cx="2730771" cy="645160"/>
          </a:xfrm>
          <a:prstGeom prst="rect">
            <a:avLst/>
          </a:prstGeom>
          <a:noFill/>
        </p:spPr>
        <p:txBody>
          <a:bodyPr wrap="square" rtlCol="0">
            <a:spAutoFit/>
          </a:bodyPr>
          <a:lstStyle/>
          <a:p>
            <a:r>
              <a:rPr lang="en-US" altLang="zh-CN" sz="1200" dirty="0"/>
              <a:t>    </a:t>
            </a:r>
            <a:r>
              <a:rPr lang="zh-CN" altLang="en-US" sz="1200" dirty="0"/>
              <a:t>通过对</a:t>
            </a:r>
            <a:r>
              <a:rPr lang="en-US" altLang="zh-CN" sz="1200" dirty="0"/>
              <a:t>Model</a:t>
            </a:r>
            <a:r>
              <a:rPr lang="zh-CN" altLang="en-US" sz="1200" dirty="0"/>
              <a:t>层和</a:t>
            </a:r>
            <a:r>
              <a:rPr lang="en-US" altLang="zh-CN" sz="1200" dirty="0"/>
              <a:t>View</a:t>
            </a:r>
            <a:r>
              <a:rPr lang="zh-CN" altLang="en-US" sz="1200" dirty="0"/>
              <a:t>层的全方位测试，让</a:t>
            </a:r>
            <a:r>
              <a:rPr lang="en-US" altLang="zh-CN" sz="1200" dirty="0"/>
              <a:t>Bug</a:t>
            </a:r>
            <a:r>
              <a:rPr lang="zh-CN" altLang="en-US" sz="1200" dirty="0"/>
              <a:t>无处可逃。细致的测试成就完美软件。</a:t>
            </a:r>
          </a:p>
        </p:txBody>
      </p:sp>
      <p:sp>
        <p:nvSpPr>
          <p:cNvPr id="22" name="圆角矩形 21"/>
          <p:cNvSpPr/>
          <p:nvPr/>
        </p:nvSpPr>
        <p:spPr>
          <a:xfrm>
            <a:off x="8277072" y="5057499"/>
            <a:ext cx="2827867" cy="406400"/>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8277225" y="5057775"/>
            <a:ext cx="2828290" cy="406400"/>
          </a:xfrm>
          <a:prstGeom prst="roundRect">
            <a:avLst>
              <a:gd name="adj" fmla="val 50000"/>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8198485" y="4460875"/>
            <a:ext cx="2651760" cy="398780"/>
          </a:xfrm>
          <a:prstGeom prst="rect">
            <a:avLst/>
          </a:prstGeom>
          <a:noFill/>
        </p:spPr>
        <p:txBody>
          <a:bodyPr wrap="square" rtlCol="0">
            <a:spAutoFit/>
          </a:bodyPr>
          <a:lstStyle/>
          <a:p>
            <a:pPr algn="r"/>
            <a:r>
              <a:rPr lang="zh-CN" altLang="en-US" sz="2000" b="1" dirty="0">
                <a:solidFill>
                  <a:srgbClr val="48A2A0"/>
                </a:solidFill>
              </a:rPr>
              <a:t>完成后台的单元测试</a:t>
            </a:r>
          </a:p>
        </p:txBody>
      </p:sp>
      <p:sp>
        <p:nvSpPr>
          <p:cNvPr id="25" name="文本框 24"/>
          <p:cNvSpPr txBox="1"/>
          <p:nvPr/>
        </p:nvSpPr>
        <p:spPr>
          <a:xfrm>
            <a:off x="8198620" y="5652569"/>
            <a:ext cx="2730771" cy="460375"/>
          </a:xfrm>
          <a:prstGeom prst="rect">
            <a:avLst/>
          </a:prstGeom>
          <a:noFill/>
        </p:spPr>
        <p:txBody>
          <a:bodyPr wrap="square" rtlCol="0">
            <a:spAutoFit/>
          </a:bodyPr>
          <a:lstStyle/>
          <a:p>
            <a:r>
              <a:rPr lang="en-US" altLang="zh-CN" sz="1200" dirty="0"/>
              <a:t>     </a:t>
            </a:r>
            <a:r>
              <a:rPr lang="zh-CN" altLang="en-US" sz="1200" dirty="0"/>
              <a:t>完成单元测试也标志着软件开发已经接近尾声。</a:t>
            </a:r>
          </a:p>
        </p:txBody>
      </p:sp>
      <p:sp>
        <p:nvSpPr>
          <p:cNvPr id="26" name="文本框 25"/>
          <p:cNvSpPr txBox="1"/>
          <p:nvPr/>
        </p:nvSpPr>
        <p:spPr>
          <a:xfrm>
            <a:off x="1509076" y="2309225"/>
            <a:ext cx="499110" cy="337185"/>
          </a:xfrm>
          <a:prstGeom prst="rect">
            <a:avLst/>
          </a:prstGeom>
          <a:noFill/>
        </p:spPr>
        <p:txBody>
          <a:bodyPr wrap="none" rtlCol="0">
            <a:spAutoFit/>
          </a:bodyPr>
          <a:lstStyle/>
          <a:p>
            <a:pPr algn="r"/>
            <a:r>
              <a:rPr lang="en-US" altLang="zh-CN" sz="1600" dirty="0" smtClean="0">
                <a:solidFill>
                  <a:schemeClr val="bg1"/>
                </a:solidFill>
              </a:rPr>
              <a:t>10%</a:t>
            </a:r>
            <a:endParaRPr lang="zh-CN" altLang="en-US" sz="1600" dirty="0">
              <a:solidFill>
                <a:schemeClr val="bg1"/>
              </a:solidFill>
            </a:endParaRPr>
          </a:p>
        </p:txBody>
      </p:sp>
      <p:sp>
        <p:nvSpPr>
          <p:cNvPr id="27" name="文本框 26"/>
          <p:cNvSpPr txBox="1"/>
          <p:nvPr/>
        </p:nvSpPr>
        <p:spPr>
          <a:xfrm>
            <a:off x="5348606" y="2309225"/>
            <a:ext cx="499110" cy="337185"/>
          </a:xfrm>
          <a:prstGeom prst="rect">
            <a:avLst/>
          </a:prstGeom>
          <a:noFill/>
        </p:spPr>
        <p:txBody>
          <a:bodyPr wrap="none" rtlCol="0">
            <a:spAutoFit/>
          </a:bodyPr>
          <a:lstStyle/>
          <a:p>
            <a:pPr algn="r"/>
            <a:r>
              <a:rPr lang="en-US" altLang="zh-CN" sz="1600" dirty="0" smtClean="0">
                <a:solidFill>
                  <a:schemeClr val="bg1"/>
                </a:solidFill>
              </a:rPr>
              <a:t>50%</a:t>
            </a:r>
            <a:endParaRPr lang="zh-CN" altLang="en-US" sz="1600" dirty="0">
              <a:solidFill>
                <a:schemeClr val="bg1"/>
              </a:solidFill>
            </a:endParaRPr>
          </a:p>
        </p:txBody>
      </p:sp>
      <p:sp>
        <p:nvSpPr>
          <p:cNvPr id="28" name="文本框 27"/>
          <p:cNvSpPr txBox="1"/>
          <p:nvPr/>
        </p:nvSpPr>
        <p:spPr>
          <a:xfrm>
            <a:off x="10175240" y="2308225"/>
            <a:ext cx="675640" cy="337185"/>
          </a:xfrm>
          <a:prstGeom prst="rect">
            <a:avLst/>
          </a:prstGeom>
          <a:noFill/>
        </p:spPr>
        <p:txBody>
          <a:bodyPr wrap="square" rtlCol="0">
            <a:spAutoFit/>
          </a:bodyPr>
          <a:lstStyle/>
          <a:p>
            <a:pPr algn="r"/>
            <a:r>
              <a:rPr lang="en-US" altLang="zh-CN" sz="1600" dirty="0" smtClean="0">
                <a:solidFill>
                  <a:schemeClr val="bg1"/>
                </a:solidFill>
              </a:rPr>
              <a:t>100%</a:t>
            </a:r>
            <a:endParaRPr lang="zh-CN" altLang="en-US" sz="1600" dirty="0">
              <a:solidFill>
                <a:schemeClr val="bg1"/>
              </a:solidFill>
            </a:endParaRPr>
          </a:p>
        </p:txBody>
      </p:sp>
      <p:sp>
        <p:nvSpPr>
          <p:cNvPr id="29" name="文本框 28"/>
          <p:cNvSpPr txBox="1"/>
          <p:nvPr/>
        </p:nvSpPr>
        <p:spPr>
          <a:xfrm>
            <a:off x="1411525" y="5092023"/>
            <a:ext cx="499110" cy="337185"/>
          </a:xfrm>
          <a:prstGeom prst="rect">
            <a:avLst/>
          </a:prstGeom>
          <a:noFill/>
        </p:spPr>
        <p:txBody>
          <a:bodyPr wrap="none" rtlCol="0">
            <a:spAutoFit/>
          </a:bodyPr>
          <a:lstStyle/>
          <a:p>
            <a:pPr algn="r"/>
            <a:r>
              <a:rPr lang="en-US" altLang="zh-CN" sz="1600" dirty="0" smtClean="0">
                <a:solidFill>
                  <a:schemeClr val="bg1"/>
                </a:solidFill>
              </a:rPr>
              <a:t>10%</a:t>
            </a:r>
            <a:endParaRPr lang="zh-CN" altLang="en-US" sz="1600" dirty="0">
              <a:solidFill>
                <a:schemeClr val="bg1"/>
              </a:solidFill>
            </a:endParaRPr>
          </a:p>
        </p:txBody>
      </p:sp>
      <p:sp>
        <p:nvSpPr>
          <p:cNvPr id="30" name="文本框 29"/>
          <p:cNvSpPr txBox="1"/>
          <p:nvPr/>
        </p:nvSpPr>
        <p:spPr>
          <a:xfrm>
            <a:off x="5348845" y="5092658"/>
            <a:ext cx="499110" cy="337185"/>
          </a:xfrm>
          <a:prstGeom prst="rect">
            <a:avLst/>
          </a:prstGeom>
          <a:noFill/>
        </p:spPr>
        <p:txBody>
          <a:bodyPr wrap="none" rtlCol="0">
            <a:spAutoFit/>
          </a:bodyPr>
          <a:lstStyle/>
          <a:p>
            <a:pPr algn="r"/>
            <a:r>
              <a:rPr lang="en-US" altLang="zh-CN" sz="1600" dirty="0" smtClean="0">
                <a:solidFill>
                  <a:schemeClr val="bg1"/>
                </a:solidFill>
              </a:rPr>
              <a:t>50%</a:t>
            </a:r>
            <a:endParaRPr lang="zh-CN" altLang="en-US" sz="1600" dirty="0">
              <a:solidFill>
                <a:schemeClr val="bg1"/>
              </a:solidFill>
            </a:endParaRPr>
          </a:p>
        </p:txBody>
      </p:sp>
      <p:sp>
        <p:nvSpPr>
          <p:cNvPr id="31" name="文本框 30"/>
          <p:cNvSpPr txBox="1"/>
          <p:nvPr/>
        </p:nvSpPr>
        <p:spPr>
          <a:xfrm>
            <a:off x="10244023" y="5090753"/>
            <a:ext cx="606425" cy="337185"/>
          </a:xfrm>
          <a:prstGeom prst="rect">
            <a:avLst/>
          </a:prstGeom>
          <a:noFill/>
        </p:spPr>
        <p:txBody>
          <a:bodyPr wrap="none" rtlCol="0">
            <a:spAutoFit/>
          </a:bodyPr>
          <a:lstStyle/>
          <a:p>
            <a:pPr algn="r"/>
            <a:r>
              <a:rPr lang="en-US" altLang="zh-CN" sz="1600" dirty="0" smtClean="0">
                <a:solidFill>
                  <a:schemeClr val="bg1"/>
                </a:solidFill>
              </a:rPr>
              <a:t>100%</a:t>
            </a:r>
            <a:endParaRPr lang="zh-CN" altLang="en-US" sz="1600" dirty="0">
              <a:solidFill>
                <a:schemeClr val="bg1"/>
              </a:solidFill>
            </a:endParaRPr>
          </a:p>
        </p:txBody>
      </p:sp>
      <p:sp>
        <p:nvSpPr>
          <p:cNvPr id="32" name="椭圆 31"/>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1344295" y="448310"/>
            <a:ext cx="6359525" cy="1322070"/>
          </a:xfrm>
          <a:prstGeom prst="rect">
            <a:avLst/>
          </a:prstGeom>
        </p:spPr>
        <p:txBody>
          <a:bodyPr wrap="square">
            <a:spAutoFit/>
          </a:bodyPr>
          <a:lstStyle/>
          <a:p>
            <a:r>
              <a:rPr lang="zh-CN" altLang="en-US" sz="2000" b="1" dirty="0">
                <a:solidFill>
                  <a:schemeClr val="tx1">
                    <a:lumMod val="75000"/>
                    <a:lumOff val="25000"/>
                  </a:schemeClr>
                </a:solidFill>
              </a:rPr>
              <a:t>将单元测试应用于项目</a:t>
            </a:r>
          </a:p>
          <a:p>
            <a:r>
              <a:rPr lang="zh-CN" altLang="en-US" sz="2000" b="1" dirty="0">
                <a:solidFill>
                  <a:schemeClr val="tx1">
                    <a:lumMod val="75000"/>
                    <a:lumOff val="25000"/>
                  </a:schemeClr>
                </a:solidFill>
              </a:rPr>
              <a:t>    </a:t>
            </a:r>
            <a:r>
              <a:rPr lang="en-US" altLang="zh-CN" sz="2000" b="1" dirty="0">
                <a:solidFill>
                  <a:schemeClr val="tx1">
                    <a:lumMod val="75000"/>
                    <a:lumOff val="25000"/>
                  </a:schemeClr>
                </a:solidFill>
              </a:rPr>
              <a:t>-</a:t>
            </a:r>
            <a:r>
              <a:rPr lang="zh-CN" altLang="en-US" sz="2000" b="1" dirty="0">
                <a:solidFill>
                  <a:schemeClr val="tx1">
                    <a:lumMod val="75000"/>
                    <a:lumOff val="25000"/>
                  </a:schemeClr>
                </a:solidFill>
              </a:rPr>
              <a:t>构造可靠软件的基础，控制项目风险的手段</a:t>
            </a:r>
          </a:p>
          <a:p>
            <a:endParaRPr lang="zh-CN" altLang="en-US" sz="2000" b="1" dirty="0">
              <a:solidFill>
                <a:schemeClr val="tx1">
                  <a:lumMod val="75000"/>
                  <a:lumOff val="25000"/>
                </a:schemeClr>
              </a:solidFill>
            </a:endParaRPr>
          </a:p>
          <a:p>
            <a:endParaRPr lang="zh-CN" altLang="en-US" sz="2000" b="1" dirty="0">
              <a:solidFill>
                <a:schemeClr val="tx1">
                  <a:lumMod val="75000"/>
                  <a:lumOff val="25000"/>
                </a:schemeClr>
              </a:solidFill>
            </a:endParaRPr>
          </a:p>
        </p:txBody>
      </p:sp>
      <p:sp>
        <p:nvSpPr>
          <p:cNvPr id="36" name="文本框 35"/>
          <p:cNvSpPr txBox="1"/>
          <p:nvPr/>
        </p:nvSpPr>
        <p:spPr>
          <a:xfrm>
            <a:off x="813120" y="1770178"/>
            <a:ext cx="2932213" cy="400110"/>
          </a:xfrm>
          <a:prstGeom prst="rect">
            <a:avLst/>
          </a:prstGeom>
          <a:noFill/>
        </p:spPr>
        <p:txBody>
          <a:bodyPr wrap="none" rtlCol="0">
            <a:spAutoFit/>
          </a:bodyPr>
          <a:lstStyle/>
          <a:p>
            <a:pPr algn="r"/>
            <a:r>
              <a:rPr lang="zh-CN" altLang="en-US" sz="2000" b="1" dirty="0"/>
              <a:t>引入</a:t>
            </a:r>
            <a:r>
              <a:rPr lang="en-US" altLang="zh-CN" sz="2000" b="1" dirty="0"/>
              <a:t>Karma+Mocha</a:t>
            </a:r>
            <a:r>
              <a:rPr lang="zh-CN" altLang="en-US" sz="2000" b="1" dirty="0"/>
              <a:t>框架</a:t>
            </a:r>
          </a:p>
        </p:txBody>
      </p:sp>
      <p:sp>
        <p:nvSpPr>
          <p:cNvPr id="37" name="文本框 36"/>
          <p:cNvSpPr txBox="1"/>
          <p:nvPr/>
        </p:nvSpPr>
        <p:spPr>
          <a:xfrm>
            <a:off x="434413" y="3862503"/>
            <a:ext cx="1706880" cy="398780"/>
          </a:xfrm>
          <a:prstGeom prst="rect">
            <a:avLst/>
          </a:prstGeom>
          <a:noFill/>
        </p:spPr>
        <p:txBody>
          <a:bodyPr wrap="none" rtlCol="0">
            <a:spAutoFit/>
          </a:bodyPr>
          <a:lstStyle/>
          <a:p>
            <a:pPr algn="r"/>
            <a:r>
              <a:rPr lang="zh-CN" altLang="en-US" sz="2000" b="1" dirty="0">
                <a:solidFill>
                  <a:schemeClr val="accent1"/>
                </a:solidFill>
              </a:rPr>
              <a:t>后台单元测试</a:t>
            </a:r>
          </a:p>
        </p:txBody>
      </p:sp>
    </p:spTree>
    <p:extLst>
      <p:ext uri="{BB962C8B-B14F-4D97-AF65-F5344CB8AC3E}">
        <p14:creationId xmlns:p14="http://schemas.microsoft.com/office/powerpoint/2010/main" val="29732905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1615440" y="2057400"/>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3276495" y="3718455"/>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MH_Others_1"/>
          <p:cNvSpPr txBox="1"/>
          <p:nvPr>
            <p:custDataLst>
              <p:tags r:id="rId1"/>
            </p:custDataLst>
          </p:nvPr>
        </p:nvSpPr>
        <p:spPr>
          <a:xfrm>
            <a:off x="864526" y="2860251"/>
            <a:ext cx="3955467" cy="847938"/>
          </a:xfrm>
          <a:prstGeom prst="rect">
            <a:avLst/>
          </a:prstGeom>
          <a:noFill/>
        </p:spPr>
        <p:txBody>
          <a:bodyPr wrap="square" rtlCol="0">
            <a:noAutofit/>
          </a:bodyPr>
          <a:lstStyle/>
          <a:p>
            <a:pPr algn="ctr"/>
            <a:r>
              <a:rPr lang="en-US" altLang="zh-CN" sz="4400" dirty="0" smtClean="0">
                <a:solidFill>
                  <a:schemeClr val="bg1"/>
                </a:solidFill>
                <a:effectLst>
                  <a:outerShdw blurRad="38100" dist="38100" dir="2700000" algn="tl">
                    <a:srgbClr val="000000">
                      <a:alpha val="43137"/>
                    </a:srgbClr>
                  </a:outerShdw>
                </a:effectLst>
                <a:latin typeface="+mj-lt"/>
                <a:cs typeface="Arial" pitchFamily="34" charset="0"/>
              </a:rPr>
              <a:t>PART 1</a:t>
            </a:r>
            <a:endParaRPr lang="zh-CN" altLang="en-US" sz="4400" dirty="0">
              <a:solidFill>
                <a:schemeClr val="bg1"/>
              </a:solidFill>
              <a:effectLst>
                <a:outerShdw blurRad="38100" dist="38100" dir="2700000" algn="tl">
                  <a:srgbClr val="000000">
                    <a:alpha val="43137"/>
                  </a:srgbClr>
                </a:outerShdw>
              </a:effectLst>
              <a:latin typeface="+mj-lt"/>
              <a:cs typeface="Arial" pitchFamily="34" charset="0"/>
            </a:endParaRPr>
          </a:p>
        </p:txBody>
      </p:sp>
      <p:sp>
        <p:nvSpPr>
          <p:cNvPr id="8" name="文本框 7"/>
          <p:cNvSpPr txBox="1"/>
          <p:nvPr/>
        </p:nvSpPr>
        <p:spPr>
          <a:xfrm>
            <a:off x="4819993" y="3625083"/>
            <a:ext cx="5884360" cy="523220"/>
          </a:xfrm>
          <a:prstGeom prst="rect">
            <a:avLst/>
          </a:prstGeom>
          <a:noFill/>
        </p:spPr>
        <p:txBody>
          <a:bodyPr wrap="square" rtlCol="0">
            <a:spAutoFit/>
          </a:bodyPr>
          <a:lstStyle/>
          <a:p>
            <a:r>
              <a:rPr lang="zh-CN" altLang="en-US" sz="1400" dirty="0" smtClean="0"/>
              <a:t>阐述项目目标和项目架构并展示</a:t>
            </a:r>
            <a:r>
              <a:rPr lang="zh-CN" altLang="en-US" sz="1400" dirty="0"/>
              <a:t>从用户注册</a:t>
            </a:r>
            <a:r>
              <a:rPr lang="en-US" altLang="zh-CN" sz="1400" dirty="0"/>
              <a:t>,</a:t>
            </a:r>
            <a:r>
              <a:rPr lang="zh-CN" altLang="en-US" sz="1400" dirty="0"/>
              <a:t>登录</a:t>
            </a:r>
            <a:r>
              <a:rPr lang="en-US" altLang="zh-CN" sz="1400" dirty="0"/>
              <a:t>,</a:t>
            </a:r>
            <a:r>
              <a:rPr lang="zh-CN" altLang="en-US" sz="1400" dirty="0"/>
              <a:t>管理个人信息；到进行游戏闯关，创建游戏，分享解法等各部分功能</a:t>
            </a:r>
            <a:r>
              <a:rPr lang="zh-CN" altLang="en-US" sz="1400" dirty="0" smtClean="0"/>
              <a:t>。</a:t>
            </a:r>
            <a:endParaRPr lang="zh-CN" altLang="en-US" sz="1400" dirty="0"/>
          </a:p>
        </p:txBody>
      </p:sp>
      <p:sp>
        <p:nvSpPr>
          <p:cNvPr id="2" name="矩形 1"/>
          <p:cNvSpPr/>
          <p:nvPr/>
        </p:nvSpPr>
        <p:spPr>
          <a:xfrm>
            <a:off x="4819993" y="3006648"/>
            <a:ext cx="2339102" cy="523220"/>
          </a:xfrm>
          <a:prstGeom prst="rect">
            <a:avLst/>
          </a:prstGeom>
        </p:spPr>
        <p:txBody>
          <a:bodyPr wrap="none">
            <a:spAutoFit/>
          </a:bodyPr>
          <a:lstStyle/>
          <a:p>
            <a:r>
              <a:rPr lang="zh-CN" altLang="en-US" sz="2800" dirty="0" smtClean="0">
                <a:latin typeface="微软雅黑" pitchFamily="34" charset="-122"/>
                <a:ea typeface="微软雅黑" pitchFamily="34" charset="-122"/>
              </a:rPr>
              <a:t>项目总体展示</a:t>
            </a:r>
            <a:endParaRPr lang="zh-CN" altLang="en-US" sz="2800" dirty="0">
              <a:latin typeface="微软雅黑" pitchFamily="34" charset="-122"/>
              <a:ea typeface="微软雅黑" pitchFamily="34" charset="-122"/>
            </a:endParaRPr>
          </a:p>
        </p:txBody>
      </p:sp>
    </p:spTree>
    <p:extLst>
      <p:ext uri="{BB962C8B-B14F-4D97-AF65-F5344CB8AC3E}">
        <p14:creationId xmlns:p14="http://schemas.microsoft.com/office/powerpoint/2010/main" val="422334724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970280" y="1795145"/>
            <a:ext cx="4259580" cy="4176395"/>
          </a:xfrm>
          <a:prstGeom prst="rect">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矩形 9"/>
          <p:cNvSpPr/>
          <p:nvPr/>
        </p:nvSpPr>
        <p:spPr>
          <a:xfrm>
            <a:off x="1243586" y="2399506"/>
            <a:ext cx="3901440" cy="2861310"/>
          </a:xfrm>
          <a:prstGeom prst="rect">
            <a:avLst/>
          </a:prstGeom>
        </p:spPr>
        <p:txBody>
          <a:bodyPr wrap="none">
            <a:spAutoFit/>
          </a:bodyPr>
          <a:lstStyle/>
          <a:p>
            <a:pPr algn="l"/>
            <a:r>
              <a:rPr lang="en-US" altLang="zh-CN" sz="2000" b="1" dirty="0">
                <a:solidFill>
                  <a:schemeClr val="bg1"/>
                </a:solidFill>
              </a:rPr>
              <a:t>Karma</a:t>
            </a:r>
          </a:p>
          <a:p>
            <a:pPr algn="l"/>
            <a:r>
              <a:rPr lang="zh-CN" altLang="en-US" sz="2000" b="1" dirty="0">
                <a:solidFill>
                  <a:schemeClr val="bg1"/>
                </a:solidFill>
              </a:rPr>
              <a:t>      基于</a:t>
            </a:r>
            <a:r>
              <a:rPr lang="en-US" altLang="zh-CN" sz="2000" b="1" dirty="0">
                <a:solidFill>
                  <a:schemeClr val="bg1"/>
                </a:solidFill>
              </a:rPr>
              <a:t>Node.js</a:t>
            </a:r>
            <a:r>
              <a:rPr lang="zh-CN" altLang="en-US" sz="2000" b="1" dirty="0">
                <a:solidFill>
                  <a:schemeClr val="bg1"/>
                </a:solidFill>
              </a:rPr>
              <a:t>的</a:t>
            </a:r>
            <a:r>
              <a:rPr lang="en-US" altLang="zh-CN" sz="2000" b="1" dirty="0">
                <a:solidFill>
                  <a:schemeClr val="bg1"/>
                </a:solidFill>
              </a:rPr>
              <a:t>JavaScript</a:t>
            </a:r>
            <a:r>
              <a:rPr lang="zh-CN" altLang="en-US" sz="2000" b="1" dirty="0">
                <a:solidFill>
                  <a:schemeClr val="bg1"/>
                </a:solidFill>
              </a:rPr>
              <a:t>代码</a:t>
            </a:r>
          </a:p>
          <a:p>
            <a:pPr algn="l"/>
            <a:r>
              <a:rPr lang="zh-CN" altLang="en-US" sz="2000" b="1" dirty="0">
                <a:solidFill>
                  <a:schemeClr val="bg1"/>
                </a:solidFill>
              </a:rPr>
              <a:t>测试管理工具</a:t>
            </a:r>
          </a:p>
          <a:p>
            <a:pPr algn="l"/>
            <a:endParaRPr lang="zh-CN" altLang="en-US" sz="2000" b="1" dirty="0">
              <a:solidFill>
                <a:schemeClr val="bg1"/>
              </a:solidFill>
            </a:endParaRPr>
          </a:p>
          <a:p>
            <a:pPr algn="l"/>
            <a:r>
              <a:rPr lang="en-US" altLang="zh-CN" sz="2000" b="1" dirty="0">
                <a:solidFill>
                  <a:schemeClr val="bg1"/>
                </a:solidFill>
              </a:rPr>
              <a:t>Mocha</a:t>
            </a:r>
          </a:p>
          <a:p>
            <a:pPr algn="l"/>
            <a:r>
              <a:rPr lang="en-US" altLang="zh-CN" sz="2000" b="1" dirty="0">
                <a:solidFill>
                  <a:schemeClr val="bg1"/>
                </a:solidFill>
              </a:rPr>
              <a:t>       </a:t>
            </a:r>
            <a:r>
              <a:rPr lang="zh-CN" altLang="en-US" sz="2000" b="1" dirty="0">
                <a:solidFill>
                  <a:schemeClr val="bg1"/>
                </a:solidFill>
              </a:rPr>
              <a:t>一个单元测试管理工具，在</a:t>
            </a:r>
          </a:p>
          <a:p>
            <a:pPr algn="l"/>
            <a:r>
              <a:rPr lang="en-US" altLang="zh-CN" sz="2000" b="1" dirty="0">
                <a:solidFill>
                  <a:schemeClr val="bg1"/>
                </a:solidFill>
              </a:rPr>
              <a:t>Vue-cli</a:t>
            </a:r>
            <a:r>
              <a:rPr lang="zh-CN" altLang="en-US" sz="2000" b="1" dirty="0">
                <a:solidFill>
                  <a:schemeClr val="bg1"/>
                </a:solidFill>
              </a:rPr>
              <a:t>配合</a:t>
            </a:r>
            <a:r>
              <a:rPr lang="en-US" altLang="zh-CN" sz="2000" b="1" dirty="0">
                <a:solidFill>
                  <a:schemeClr val="bg1"/>
                </a:solidFill>
              </a:rPr>
              <a:t>chai</a:t>
            </a:r>
            <a:r>
              <a:rPr lang="zh-CN" altLang="en-US" sz="2000" b="1" dirty="0">
                <a:solidFill>
                  <a:schemeClr val="bg1"/>
                </a:solidFill>
              </a:rPr>
              <a:t>断言库实现单元</a:t>
            </a:r>
          </a:p>
          <a:p>
            <a:pPr algn="l"/>
            <a:r>
              <a:rPr lang="zh-CN" altLang="en-US" sz="2000" b="1" dirty="0">
                <a:solidFill>
                  <a:schemeClr val="bg1"/>
                </a:solidFill>
              </a:rPr>
              <a:t>测试</a:t>
            </a:r>
          </a:p>
          <a:p>
            <a:pPr algn="l"/>
            <a:endParaRPr lang="en-US" altLang="zh-CN" sz="2000" b="1" dirty="0">
              <a:solidFill>
                <a:schemeClr val="bg1"/>
              </a:solidFill>
            </a:endParaRPr>
          </a:p>
        </p:txBody>
      </p:sp>
      <p:sp>
        <p:nvSpPr>
          <p:cNvPr id="17" name="椭圆 16"/>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344295" y="448310"/>
            <a:ext cx="6916420" cy="706755"/>
          </a:xfrm>
          <a:prstGeom prst="rect">
            <a:avLst/>
          </a:prstGeom>
        </p:spPr>
        <p:txBody>
          <a:bodyPr wrap="square">
            <a:spAutoFit/>
          </a:bodyPr>
          <a:lstStyle/>
          <a:p>
            <a:r>
              <a:rPr lang="zh-CN" altLang="en-US" sz="2000" b="1" dirty="0">
                <a:solidFill>
                  <a:schemeClr val="tx1">
                    <a:lumMod val="75000"/>
                    <a:lumOff val="25000"/>
                  </a:schemeClr>
                </a:solidFill>
              </a:rPr>
              <a:t>前台的单元测试</a:t>
            </a:r>
          </a:p>
          <a:p>
            <a:r>
              <a:rPr lang="en-US" altLang="zh-CN" sz="2000" b="1" dirty="0">
                <a:solidFill>
                  <a:schemeClr val="tx1">
                    <a:lumMod val="75000"/>
                    <a:lumOff val="25000"/>
                  </a:schemeClr>
                </a:solidFill>
              </a:rPr>
              <a:t>                        -</a:t>
            </a:r>
            <a:r>
              <a:rPr lang="zh-CN" altLang="en-US" sz="2000" b="1" dirty="0">
                <a:solidFill>
                  <a:schemeClr val="tx1">
                    <a:lumMod val="75000"/>
                    <a:lumOff val="25000"/>
                  </a:schemeClr>
                </a:solidFill>
              </a:rPr>
              <a:t>使用</a:t>
            </a:r>
            <a:r>
              <a:rPr lang="en-US" altLang="zh-CN" sz="2000" b="1" dirty="0">
                <a:solidFill>
                  <a:schemeClr val="tx1">
                    <a:lumMod val="75000"/>
                    <a:lumOff val="25000"/>
                  </a:schemeClr>
                </a:solidFill>
              </a:rPr>
              <a:t>Karma+Mocha</a:t>
            </a:r>
            <a:r>
              <a:rPr lang="zh-CN" altLang="en-US" sz="2000" b="1" dirty="0">
                <a:solidFill>
                  <a:schemeClr val="tx1">
                    <a:lumMod val="75000"/>
                    <a:lumOff val="25000"/>
                  </a:schemeClr>
                </a:solidFill>
              </a:rPr>
              <a:t>框架</a:t>
            </a:r>
          </a:p>
        </p:txBody>
      </p:sp>
      <p:sp>
        <p:nvSpPr>
          <p:cNvPr id="5" name="矩形 4"/>
          <p:cNvSpPr/>
          <p:nvPr/>
        </p:nvSpPr>
        <p:spPr>
          <a:xfrm>
            <a:off x="6825615" y="1795145"/>
            <a:ext cx="4206240" cy="604520"/>
          </a:xfrm>
          <a:prstGeom prst="rect">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矩形 5"/>
          <p:cNvSpPr/>
          <p:nvPr/>
        </p:nvSpPr>
        <p:spPr>
          <a:xfrm>
            <a:off x="7451981" y="1897856"/>
            <a:ext cx="2954020" cy="398780"/>
          </a:xfrm>
          <a:prstGeom prst="rect">
            <a:avLst/>
          </a:prstGeom>
        </p:spPr>
        <p:txBody>
          <a:bodyPr wrap="none">
            <a:spAutoFit/>
          </a:bodyPr>
          <a:lstStyle/>
          <a:p>
            <a:pPr algn="l"/>
            <a:r>
              <a:rPr lang="en-US" altLang="zh-CN" sz="2000" b="1" dirty="0">
                <a:solidFill>
                  <a:schemeClr val="bg1"/>
                </a:solidFill>
              </a:rPr>
              <a:t>Karma</a:t>
            </a:r>
            <a:r>
              <a:rPr lang="zh-CN" altLang="en-US" sz="2000" b="1" dirty="0">
                <a:solidFill>
                  <a:schemeClr val="bg1"/>
                </a:solidFill>
              </a:rPr>
              <a:t>是一个不错的选择</a:t>
            </a:r>
          </a:p>
        </p:txBody>
      </p:sp>
      <p:sp>
        <p:nvSpPr>
          <p:cNvPr id="19" name="矩形 18"/>
          <p:cNvSpPr/>
          <p:nvPr/>
        </p:nvSpPr>
        <p:spPr>
          <a:xfrm>
            <a:off x="6826250" y="5650230"/>
            <a:ext cx="4204335" cy="321945"/>
          </a:xfrm>
          <a:prstGeom prst="rect">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7" name="图片 6"/>
          <p:cNvPicPr>
            <a:picLocks noChangeAspect="1"/>
          </p:cNvPicPr>
          <p:nvPr/>
        </p:nvPicPr>
        <p:blipFill>
          <a:blip r:embed="rId2"/>
          <a:stretch>
            <a:fillRect/>
          </a:stretch>
        </p:blipFill>
        <p:spPr>
          <a:xfrm>
            <a:off x="6826885" y="2399030"/>
            <a:ext cx="4203700" cy="3251200"/>
          </a:xfrm>
          <a:prstGeom prst="rect">
            <a:avLst/>
          </a:prstGeom>
        </p:spPr>
      </p:pic>
    </p:spTree>
    <p:extLst>
      <p:ext uri="{BB962C8B-B14F-4D97-AF65-F5344CB8AC3E}">
        <p14:creationId xmlns:p14="http://schemas.microsoft.com/office/powerpoint/2010/main" val="13065213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椭圆 49"/>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1344023" y="448348"/>
            <a:ext cx="3484880" cy="398780"/>
          </a:xfrm>
          <a:prstGeom prst="rect">
            <a:avLst/>
          </a:prstGeom>
        </p:spPr>
        <p:txBody>
          <a:bodyPr wrap="none">
            <a:spAutoFit/>
          </a:bodyPr>
          <a:lstStyle/>
          <a:p>
            <a:r>
              <a:rPr lang="zh-CN" altLang="en-US" sz="2000" b="1" dirty="0">
                <a:solidFill>
                  <a:schemeClr val="tx1">
                    <a:lumMod val="75000"/>
                    <a:lumOff val="25000"/>
                  </a:schemeClr>
                </a:solidFill>
              </a:rPr>
              <a:t>前台单元测试在项目中的体现</a:t>
            </a:r>
          </a:p>
        </p:txBody>
      </p:sp>
      <p:sp>
        <p:nvSpPr>
          <p:cNvPr id="3" name="矩形 2"/>
          <p:cNvSpPr/>
          <p:nvPr/>
        </p:nvSpPr>
        <p:spPr>
          <a:xfrm>
            <a:off x="970280" y="1106170"/>
            <a:ext cx="4305300" cy="5490210"/>
          </a:xfrm>
          <a:prstGeom prst="rect">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矩形 9"/>
          <p:cNvSpPr/>
          <p:nvPr/>
        </p:nvSpPr>
        <p:spPr>
          <a:xfrm>
            <a:off x="1644015" y="1106805"/>
            <a:ext cx="2240280" cy="398780"/>
          </a:xfrm>
          <a:prstGeom prst="rect">
            <a:avLst/>
          </a:prstGeom>
        </p:spPr>
        <p:txBody>
          <a:bodyPr wrap="square">
            <a:spAutoFit/>
          </a:bodyPr>
          <a:lstStyle/>
          <a:p>
            <a:pPr algn="l"/>
            <a:r>
              <a:rPr lang="en-US" altLang="zh-CN" sz="2000" b="1" dirty="0">
                <a:solidFill>
                  <a:schemeClr val="bg1"/>
                </a:solidFill>
              </a:rPr>
              <a:t>       </a:t>
            </a:r>
            <a:r>
              <a:rPr lang="zh-CN" altLang="en-US" sz="2000" b="1" dirty="0">
                <a:solidFill>
                  <a:schemeClr val="bg1"/>
                </a:solidFill>
              </a:rPr>
              <a:t>测试文件目录</a:t>
            </a:r>
          </a:p>
        </p:txBody>
      </p:sp>
      <p:pic>
        <p:nvPicPr>
          <p:cNvPr id="8" name="图片 7"/>
          <p:cNvPicPr>
            <a:picLocks noChangeAspect="1"/>
          </p:cNvPicPr>
          <p:nvPr/>
        </p:nvPicPr>
        <p:blipFill>
          <a:blip r:embed="rId2"/>
          <a:stretch>
            <a:fillRect/>
          </a:stretch>
        </p:blipFill>
        <p:spPr>
          <a:xfrm>
            <a:off x="970280" y="1505585"/>
            <a:ext cx="4305300" cy="5091430"/>
          </a:xfrm>
          <a:prstGeom prst="rect">
            <a:avLst/>
          </a:prstGeom>
        </p:spPr>
      </p:pic>
      <p:sp>
        <p:nvSpPr>
          <p:cNvPr id="12" name="矩形 11"/>
          <p:cNvSpPr/>
          <p:nvPr/>
        </p:nvSpPr>
        <p:spPr>
          <a:xfrm>
            <a:off x="1531620" y="3062605"/>
            <a:ext cx="3063240" cy="2636520"/>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3"/>
          <a:stretch>
            <a:fillRect/>
          </a:stretch>
        </p:blipFill>
        <p:spPr>
          <a:xfrm>
            <a:off x="6305550" y="1505585"/>
            <a:ext cx="4281170" cy="5091430"/>
          </a:xfrm>
          <a:prstGeom prst="rect">
            <a:avLst/>
          </a:prstGeom>
        </p:spPr>
      </p:pic>
      <p:sp>
        <p:nvSpPr>
          <p:cNvPr id="18" name="矩形 17"/>
          <p:cNvSpPr/>
          <p:nvPr/>
        </p:nvSpPr>
        <p:spPr>
          <a:xfrm>
            <a:off x="6305550" y="1107440"/>
            <a:ext cx="4281805" cy="398145"/>
          </a:xfrm>
          <a:prstGeom prst="rect">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矩形 18"/>
          <p:cNvSpPr/>
          <p:nvPr/>
        </p:nvSpPr>
        <p:spPr>
          <a:xfrm>
            <a:off x="7446010" y="1107440"/>
            <a:ext cx="2697480" cy="398780"/>
          </a:xfrm>
          <a:prstGeom prst="rect">
            <a:avLst/>
          </a:prstGeom>
        </p:spPr>
        <p:txBody>
          <a:bodyPr wrap="square">
            <a:spAutoFit/>
          </a:bodyPr>
          <a:lstStyle/>
          <a:p>
            <a:pPr algn="l"/>
            <a:r>
              <a:rPr lang="en-US" altLang="zh-CN" sz="2000" b="1" dirty="0">
                <a:solidFill>
                  <a:schemeClr val="bg1"/>
                </a:solidFill>
              </a:rPr>
              <a:t>  </a:t>
            </a:r>
            <a:r>
              <a:rPr lang="zh-CN" altLang="en-US" sz="2000" b="1" dirty="0">
                <a:solidFill>
                  <a:schemeClr val="bg1"/>
                </a:solidFill>
              </a:rPr>
              <a:t>部分前台测试代码</a:t>
            </a:r>
          </a:p>
        </p:txBody>
      </p:sp>
    </p:spTree>
    <p:extLst>
      <p:ext uri="{BB962C8B-B14F-4D97-AF65-F5344CB8AC3E}">
        <p14:creationId xmlns:p14="http://schemas.microsoft.com/office/powerpoint/2010/main" val="837972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970280" y="1795145"/>
            <a:ext cx="4259580" cy="4176395"/>
          </a:xfrm>
          <a:prstGeom prst="rect">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文本框 8"/>
          <p:cNvSpPr txBox="1"/>
          <p:nvPr/>
        </p:nvSpPr>
        <p:spPr>
          <a:xfrm>
            <a:off x="1238250" y="3227705"/>
            <a:ext cx="3724275" cy="2553335"/>
          </a:xfrm>
          <a:prstGeom prst="rect">
            <a:avLst/>
          </a:prstGeom>
          <a:noFill/>
        </p:spPr>
        <p:txBody>
          <a:bodyPr wrap="square" rtlCol="0">
            <a:spAutoFit/>
          </a:bodyPr>
          <a:lstStyle/>
          <a:p>
            <a:r>
              <a:rPr lang="en-US" altLang="zh-CN" sz="4000" dirty="0">
                <a:solidFill>
                  <a:schemeClr val="bg1"/>
                </a:solidFill>
              </a:rPr>
              <a:t>   </a:t>
            </a:r>
            <a:r>
              <a:rPr lang="zh-CN" altLang="en-US" sz="4000" dirty="0">
                <a:solidFill>
                  <a:schemeClr val="bg1"/>
                </a:solidFill>
              </a:rPr>
              <a:t>上手极快，</a:t>
            </a:r>
          </a:p>
          <a:p>
            <a:r>
              <a:rPr lang="zh-CN" altLang="en-US" sz="4000" dirty="0">
                <a:solidFill>
                  <a:schemeClr val="bg1"/>
                </a:solidFill>
              </a:rPr>
              <a:t>   功能完善，</a:t>
            </a:r>
          </a:p>
          <a:p>
            <a:r>
              <a:rPr lang="zh-CN" altLang="en-US" sz="4000" dirty="0">
                <a:solidFill>
                  <a:schemeClr val="bg1"/>
                </a:solidFill>
              </a:rPr>
              <a:t>   使用方便</a:t>
            </a:r>
          </a:p>
          <a:p>
            <a:endParaRPr lang="zh-CN" altLang="en-US" sz="4000" dirty="0">
              <a:solidFill>
                <a:schemeClr val="bg1"/>
              </a:solidFill>
            </a:endParaRPr>
          </a:p>
        </p:txBody>
      </p:sp>
      <p:sp>
        <p:nvSpPr>
          <p:cNvPr id="10" name="矩形 9"/>
          <p:cNvSpPr/>
          <p:nvPr/>
        </p:nvSpPr>
        <p:spPr>
          <a:xfrm>
            <a:off x="1657606" y="2296636"/>
            <a:ext cx="2885440" cy="398780"/>
          </a:xfrm>
          <a:prstGeom prst="rect">
            <a:avLst/>
          </a:prstGeom>
        </p:spPr>
        <p:txBody>
          <a:bodyPr wrap="none">
            <a:spAutoFit/>
          </a:bodyPr>
          <a:lstStyle/>
          <a:p>
            <a:pPr algn="l"/>
            <a:r>
              <a:rPr lang="en-US" altLang="zh-CN" sz="2000" b="1" dirty="0">
                <a:solidFill>
                  <a:schemeClr val="bg1"/>
                </a:solidFill>
              </a:rPr>
              <a:t>Unitest</a:t>
            </a:r>
            <a:r>
              <a:rPr lang="zh-CN" altLang="en-US" sz="2000" b="1" dirty="0">
                <a:solidFill>
                  <a:schemeClr val="bg1"/>
                </a:solidFill>
              </a:rPr>
              <a:t>作为xUnit的一员</a:t>
            </a:r>
          </a:p>
        </p:txBody>
      </p:sp>
      <p:sp>
        <p:nvSpPr>
          <p:cNvPr id="15" name="文本框 14"/>
          <p:cNvSpPr txBox="1"/>
          <p:nvPr/>
        </p:nvSpPr>
        <p:spPr>
          <a:xfrm>
            <a:off x="6559967" y="4444118"/>
            <a:ext cx="4470788" cy="646331"/>
          </a:xfrm>
          <a:prstGeom prst="rect">
            <a:avLst/>
          </a:prstGeom>
          <a:noFill/>
        </p:spPr>
        <p:txBody>
          <a:bodyPr wrap="square" rtlCol="0">
            <a:spAutoFit/>
          </a:bodyPr>
          <a:lstStyle/>
          <a:p>
            <a:r>
              <a:rPr lang="en-US" altLang="zh-CN" sz="1200" dirty="0">
                <a:solidFill>
                  <a:schemeClr val="bg1"/>
                </a:solidFill>
              </a:rPr>
              <a:t>Lorem ipsum dolor sit </a:t>
            </a:r>
            <a:r>
              <a:rPr lang="en-US" altLang="zh-CN" sz="1200" dirty="0" err="1">
                <a:solidFill>
                  <a:schemeClr val="bg1"/>
                </a:solidFill>
              </a:rPr>
              <a:t>amet</a:t>
            </a:r>
            <a:r>
              <a:rPr lang="en-US" altLang="zh-CN" sz="1200" dirty="0">
                <a:solidFill>
                  <a:schemeClr val="bg1"/>
                </a:solidFill>
              </a:rPr>
              <a:t> </a:t>
            </a:r>
            <a:r>
              <a:rPr lang="en-US" altLang="zh-CN" sz="1200" dirty="0" err="1">
                <a:solidFill>
                  <a:schemeClr val="bg1"/>
                </a:solidFill>
              </a:rPr>
              <a:t>kolor</a:t>
            </a:r>
            <a:r>
              <a:rPr lang="en-US" altLang="zh-CN" sz="1200" dirty="0">
                <a:solidFill>
                  <a:schemeClr val="bg1"/>
                </a:solidFill>
              </a:rPr>
              <a:t> that </a:t>
            </a:r>
            <a:r>
              <a:rPr lang="en-US" altLang="zh-CN" sz="1200" dirty="0" err="1">
                <a:solidFill>
                  <a:schemeClr val="bg1"/>
                </a:solidFill>
              </a:rPr>
              <a:t>suum</a:t>
            </a:r>
            <a:r>
              <a:rPr lang="en-US" altLang="zh-CN" sz="1200" dirty="0">
                <a:solidFill>
                  <a:schemeClr val="bg1"/>
                </a:solidFill>
              </a:rPr>
              <a:t> at </a:t>
            </a:r>
            <a:r>
              <a:rPr lang="en-US" altLang="zh-CN" sz="1200" dirty="0" err="1">
                <a:solidFill>
                  <a:schemeClr val="bg1"/>
                </a:solidFill>
              </a:rPr>
              <a:t>si</a:t>
            </a:r>
            <a:r>
              <a:rPr lang="en-US" altLang="zh-CN" sz="1200" dirty="0">
                <a:solidFill>
                  <a:schemeClr val="bg1"/>
                </a:solidFill>
              </a:rPr>
              <a:t> </a:t>
            </a:r>
            <a:r>
              <a:rPr lang="en-US" altLang="zh-CN" sz="1200" dirty="0" err="1">
                <a:solidFill>
                  <a:schemeClr val="bg1"/>
                </a:solidFill>
              </a:rPr>
              <a:t>mement</a:t>
            </a:r>
            <a:r>
              <a:rPr lang="en-US" altLang="zh-CN" sz="1200" dirty="0">
                <a:solidFill>
                  <a:schemeClr val="bg1"/>
                </a:solidFill>
              </a:rPr>
              <a:t> </a:t>
            </a:r>
            <a:r>
              <a:rPr lang="en-US" altLang="zh-CN" sz="1200" dirty="0" err="1">
                <a:solidFill>
                  <a:schemeClr val="bg1"/>
                </a:solidFill>
              </a:rPr>
              <a:t>bereh</a:t>
            </a:r>
            <a:r>
              <a:rPr lang="en-US" altLang="zh-CN" sz="1200" dirty="0">
                <a:solidFill>
                  <a:schemeClr val="bg1"/>
                </a:solidFill>
              </a:rPr>
              <a:t> that </a:t>
            </a:r>
            <a:r>
              <a:rPr lang="en-US" altLang="zh-CN" sz="1200" dirty="0" err="1">
                <a:solidFill>
                  <a:schemeClr val="bg1"/>
                </a:solidFill>
              </a:rPr>
              <a:t>keu</a:t>
            </a:r>
            <a:r>
              <a:rPr lang="en-US" altLang="zh-CN" sz="1200" dirty="0">
                <a:solidFill>
                  <a:schemeClr val="bg1"/>
                </a:solidFill>
              </a:rPr>
              <a:t> </a:t>
            </a:r>
            <a:r>
              <a:rPr lang="en-US" altLang="zh-CN" sz="1200" dirty="0" err="1">
                <a:solidFill>
                  <a:schemeClr val="bg1"/>
                </a:solidFill>
              </a:rPr>
              <a:t>ubat</a:t>
            </a:r>
            <a:r>
              <a:rPr lang="en-US" altLang="zh-CN" sz="1200" dirty="0">
                <a:solidFill>
                  <a:schemeClr val="bg1"/>
                </a:solidFill>
              </a:rPr>
              <a:t> </a:t>
            </a:r>
            <a:r>
              <a:rPr lang="en-US" altLang="zh-CN" sz="1200" dirty="0" err="1">
                <a:solidFill>
                  <a:schemeClr val="bg1"/>
                </a:solidFill>
              </a:rPr>
              <a:t>jeurawat</a:t>
            </a:r>
            <a:r>
              <a:rPr lang="en-US" altLang="zh-CN" sz="1200" dirty="0">
                <a:solidFill>
                  <a:schemeClr val="bg1"/>
                </a:solidFill>
              </a:rPr>
              <a:t> </a:t>
            </a:r>
            <a:r>
              <a:rPr lang="en-US" altLang="zh-CN" sz="1200" dirty="0" err="1">
                <a:solidFill>
                  <a:schemeClr val="bg1"/>
                </a:solidFill>
              </a:rPr>
              <a:t>bak</a:t>
            </a:r>
            <a:r>
              <a:rPr lang="en-US" altLang="zh-CN" sz="1200" dirty="0">
                <a:solidFill>
                  <a:schemeClr val="bg1"/>
                </a:solidFill>
              </a:rPr>
              <a:t> </a:t>
            </a:r>
            <a:r>
              <a:rPr lang="en-US" altLang="zh-CN" sz="1200" dirty="0" err="1">
                <a:solidFill>
                  <a:schemeClr val="bg1"/>
                </a:solidFill>
              </a:rPr>
              <a:t>talak</a:t>
            </a:r>
            <a:r>
              <a:rPr lang="en-US" altLang="zh-CN" sz="1200" dirty="0">
                <a:solidFill>
                  <a:schemeClr val="bg1"/>
                </a:solidFill>
              </a:rPr>
              <a:t> </a:t>
            </a:r>
            <a:r>
              <a:rPr lang="en-US" altLang="zh-CN" sz="1200" dirty="0" err="1">
                <a:solidFill>
                  <a:schemeClr val="bg1"/>
                </a:solidFill>
              </a:rPr>
              <a:t>licen</a:t>
            </a:r>
            <a:r>
              <a:rPr lang="en-US" altLang="zh-CN" sz="1200" dirty="0">
                <a:solidFill>
                  <a:schemeClr val="bg1"/>
                </a:solidFill>
              </a:rPr>
              <a:t> Lorem ipsum dolor sit </a:t>
            </a:r>
            <a:r>
              <a:rPr lang="en-US" altLang="zh-CN" sz="1200" dirty="0" err="1">
                <a:solidFill>
                  <a:schemeClr val="bg1"/>
                </a:solidFill>
              </a:rPr>
              <a:t>amet</a:t>
            </a:r>
            <a:r>
              <a:rPr lang="en-US" altLang="zh-CN" sz="1200" dirty="0">
                <a:solidFill>
                  <a:schemeClr val="bg1"/>
                </a:solidFill>
              </a:rPr>
              <a:t> </a:t>
            </a:r>
            <a:r>
              <a:rPr lang="en-US" altLang="zh-CN" sz="1200" dirty="0" err="1">
                <a:solidFill>
                  <a:schemeClr val="bg1"/>
                </a:solidFill>
              </a:rPr>
              <a:t>kolor</a:t>
            </a:r>
            <a:r>
              <a:rPr lang="en-US" altLang="zh-CN" sz="1200" dirty="0">
                <a:solidFill>
                  <a:schemeClr val="bg1"/>
                </a:solidFill>
              </a:rPr>
              <a:t> that </a:t>
            </a:r>
            <a:r>
              <a:rPr lang="en-US" altLang="zh-CN" sz="1200" dirty="0" err="1">
                <a:solidFill>
                  <a:schemeClr val="bg1"/>
                </a:solidFill>
              </a:rPr>
              <a:t>suum</a:t>
            </a:r>
            <a:r>
              <a:rPr lang="en-US" altLang="zh-CN" sz="1200" dirty="0">
                <a:solidFill>
                  <a:schemeClr val="bg1"/>
                </a:solidFill>
              </a:rPr>
              <a:t> at </a:t>
            </a:r>
            <a:r>
              <a:rPr lang="en-US" altLang="zh-CN" sz="1200" dirty="0" err="1">
                <a:solidFill>
                  <a:schemeClr val="bg1"/>
                </a:solidFill>
              </a:rPr>
              <a:t>si</a:t>
            </a:r>
            <a:r>
              <a:rPr lang="en-US" altLang="zh-CN" sz="1200" dirty="0">
                <a:solidFill>
                  <a:schemeClr val="bg1"/>
                </a:solidFill>
              </a:rPr>
              <a:t> </a:t>
            </a:r>
            <a:r>
              <a:rPr lang="en-US" altLang="zh-CN" sz="1200" dirty="0" err="1">
                <a:solidFill>
                  <a:schemeClr val="bg1"/>
                </a:solidFill>
              </a:rPr>
              <a:t>mement</a:t>
            </a:r>
            <a:r>
              <a:rPr lang="en-US" altLang="zh-CN" sz="1200" dirty="0">
                <a:solidFill>
                  <a:schemeClr val="bg1"/>
                </a:solidFill>
              </a:rPr>
              <a:t> </a:t>
            </a:r>
            <a:r>
              <a:rPr lang="en-US" altLang="zh-CN" sz="1200" dirty="0" err="1">
                <a:solidFill>
                  <a:schemeClr val="bg1"/>
                </a:solidFill>
              </a:rPr>
              <a:t>bereh</a:t>
            </a:r>
            <a:r>
              <a:rPr lang="en-US" altLang="zh-CN" sz="1200" dirty="0">
                <a:solidFill>
                  <a:schemeClr val="bg1"/>
                </a:solidFill>
              </a:rPr>
              <a:t> </a:t>
            </a:r>
            <a:r>
              <a:rPr lang="en-US" altLang="zh-CN" sz="1200" dirty="0" smtClean="0">
                <a:solidFill>
                  <a:schemeClr val="bg1"/>
                </a:solidFill>
              </a:rPr>
              <a:t>that</a:t>
            </a:r>
            <a:endParaRPr lang="zh-CN" altLang="en-US" sz="1200" dirty="0">
              <a:solidFill>
                <a:schemeClr val="bg1"/>
              </a:solidFill>
            </a:endParaRPr>
          </a:p>
        </p:txBody>
      </p:sp>
      <p:sp>
        <p:nvSpPr>
          <p:cNvPr id="16" name="矩形 15"/>
          <p:cNvSpPr/>
          <p:nvPr/>
        </p:nvSpPr>
        <p:spPr>
          <a:xfrm>
            <a:off x="6559967" y="3996700"/>
            <a:ext cx="1701107" cy="400110"/>
          </a:xfrm>
          <a:prstGeom prst="rect">
            <a:avLst/>
          </a:prstGeom>
        </p:spPr>
        <p:txBody>
          <a:bodyPr wrap="none">
            <a:spAutoFit/>
          </a:bodyPr>
          <a:lstStyle/>
          <a:p>
            <a:r>
              <a:rPr lang="en-US" altLang="zh-CN" sz="2000" b="1" dirty="0">
                <a:solidFill>
                  <a:schemeClr val="bg1"/>
                </a:solidFill>
              </a:rPr>
              <a:t>Lorem </a:t>
            </a:r>
            <a:r>
              <a:rPr lang="en-US" altLang="zh-CN" sz="2000" b="1" dirty="0" smtClean="0">
                <a:solidFill>
                  <a:schemeClr val="bg1"/>
                </a:solidFill>
              </a:rPr>
              <a:t>ipsum</a:t>
            </a:r>
            <a:endParaRPr lang="zh-CN" altLang="en-US" sz="2000" b="1" dirty="0">
              <a:solidFill>
                <a:schemeClr val="bg1"/>
              </a:solidFill>
            </a:endParaRPr>
          </a:p>
        </p:txBody>
      </p:sp>
      <p:sp>
        <p:nvSpPr>
          <p:cNvPr id="17" name="椭圆 16"/>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344295" y="448310"/>
            <a:ext cx="6916420" cy="706755"/>
          </a:xfrm>
          <a:prstGeom prst="rect">
            <a:avLst/>
          </a:prstGeom>
        </p:spPr>
        <p:txBody>
          <a:bodyPr wrap="square">
            <a:spAutoFit/>
          </a:bodyPr>
          <a:lstStyle/>
          <a:p>
            <a:r>
              <a:rPr lang="zh-CN" altLang="en-US" sz="2000" b="1" dirty="0">
                <a:solidFill>
                  <a:schemeClr val="tx1">
                    <a:lumMod val="75000"/>
                    <a:lumOff val="25000"/>
                  </a:schemeClr>
                </a:solidFill>
              </a:rPr>
              <a:t>后台的单元测试</a:t>
            </a:r>
          </a:p>
          <a:p>
            <a:r>
              <a:rPr lang="en-US" altLang="zh-CN" sz="2000" b="1" dirty="0">
                <a:solidFill>
                  <a:schemeClr val="tx1">
                    <a:lumMod val="75000"/>
                    <a:lumOff val="25000"/>
                  </a:schemeClr>
                </a:solidFill>
              </a:rPr>
              <a:t>                        -</a:t>
            </a:r>
            <a:r>
              <a:rPr lang="zh-CN" altLang="en-US" sz="2000" b="1" dirty="0">
                <a:solidFill>
                  <a:schemeClr val="tx1">
                    <a:lumMod val="75000"/>
                    <a:lumOff val="25000"/>
                  </a:schemeClr>
                </a:solidFill>
              </a:rPr>
              <a:t>使用</a:t>
            </a:r>
            <a:r>
              <a:rPr lang="en-US" altLang="zh-CN" sz="2000" b="1" dirty="0">
                <a:solidFill>
                  <a:schemeClr val="tx1">
                    <a:lumMod val="75000"/>
                    <a:lumOff val="25000"/>
                  </a:schemeClr>
                </a:solidFill>
              </a:rPr>
              <a:t>UNITTEST</a:t>
            </a:r>
            <a:r>
              <a:rPr lang="zh-CN" altLang="en-US" sz="2000" b="1" dirty="0">
                <a:solidFill>
                  <a:schemeClr val="tx1">
                    <a:lumMod val="75000"/>
                    <a:lumOff val="25000"/>
                  </a:schemeClr>
                </a:solidFill>
              </a:rPr>
              <a:t>对</a:t>
            </a:r>
            <a:r>
              <a:rPr lang="en-US" altLang="zh-CN" sz="2000" b="1" dirty="0">
                <a:solidFill>
                  <a:schemeClr val="tx1">
                    <a:lumMod val="75000"/>
                    <a:lumOff val="25000"/>
                  </a:schemeClr>
                </a:solidFill>
              </a:rPr>
              <a:t>Django</a:t>
            </a:r>
            <a:r>
              <a:rPr lang="zh-CN" altLang="en-US" sz="2000" b="1" dirty="0">
                <a:solidFill>
                  <a:schemeClr val="tx1">
                    <a:lumMod val="75000"/>
                    <a:lumOff val="25000"/>
                  </a:schemeClr>
                </a:solidFill>
              </a:rPr>
              <a:t>进行单元测试</a:t>
            </a:r>
            <a:endParaRPr lang="en-US" altLang="zh-CN" sz="2000" b="1" dirty="0">
              <a:solidFill>
                <a:schemeClr val="tx1">
                  <a:lumMod val="75000"/>
                  <a:lumOff val="25000"/>
                </a:schemeClr>
              </a:solidFill>
            </a:endParaRPr>
          </a:p>
        </p:txBody>
      </p:sp>
      <p:pic>
        <p:nvPicPr>
          <p:cNvPr id="2" name="图片 1"/>
          <p:cNvPicPr>
            <a:picLocks noChangeAspect="1"/>
          </p:cNvPicPr>
          <p:nvPr/>
        </p:nvPicPr>
        <p:blipFill>
          <a:blip r:embed="rId2"/>
          <a:stretch>
            <a:fillRect/>
          </a:stretch>
        </p:blipFill>
        <p:spPr>
          <a:xfrm>
            <a:off x="6826250" y="2421255"/>
            <a:ext cx="4204335" cy="3228975"/>
          </a:xfrm>
          <a:prstGeom prst="rect">
            <a:avLst/>
          </a:prstGeom>
        </p:spPr>
      </p:pic>
      <p:sp>
        <p:nvSpPr>
          <p:cNvPr id="5" name="矩形 4"/>
          <p:cNvSpPr/>
          <p:nvPr/>
        </p:nvSpPr>
        <p:spPr>
          <a:xfrm>
            <a:off x="6825615" y="1795145"/>
            <a:ext cx="4206240" cy="604520"/>
          </a:xfrm>
          <a:prstGeom prst="rect">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矩形 5"/>
          <p:cNvSpPr/>
          <p:nvPr/>
        </p:nvSpPr>
        <p:spPr>
          <a:xfrm>
            <a:off x="8019671" y="1897856"/>
            <a:ext cx="2019935" cy="398780"/>
          </a:xfrm>
          <a:prstGeom prst="rect">
            <a:avLst/>
          </a:prstGeom>
        </p:spPr>
        <p:txBody>
          <a:bodyPr wrap="none">
            <a:spAutoFit/>
          </a:bodyPr>
          <a:lstStyle/>
          <a:p>
            <a:pPr algn="l"/>
            <a:r>
              <a:rPr lang="en-US" altLang="zh-CN" sz="2000" b="1" dirty="0">
                <a:solidFill>
                  <a:schemeClr val="bg1"/>
                </a:solidFill>
              </a:rPr>
              <a:t>Unitest</a:t>
            </a:r>
            <a:r>
              <a:rPr lang="zh-CN" altLang="en-US" sz="2000" b="1" dirty="0">
                <a:solidFill>
                  <a:schemeClr val="bg1"/>
                </a:solidFill>
              </a:rPr>
              <a:t>核心类图</a:t>
            </a:r>
          </a:p>
        </p:txBody>
      </p:sp>
      <p:sp>
        <p:nvSpPr>
          <p:cNvPr id="19" name="矩形 18"/>
          <p:cNvSpPr/>
          <p:nvPr/>
        </p:nvSpPr>
        <p:spPr>
          <a:xfrm>
            <a:off x="6826250" y="5650230"/>
            <a:ext cx="4204335" cy="321945"/>
          </a:xfrm>
          <a:prstGeom prst="rect">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Tree>
    <p:extLst>
      <p:ext uri="{BB962C8B-B14F-4D97-AF65-F5344CB8AC3E}">
        <p14:creationId xmlns:p14="http://schemas.microsoft.com/office/powerpoint/2010/main" val="11083607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椭圆 49"/>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1344023" y="448348"/>
            <a:ext cx="3484880" cy="398780"/>
          </a:xfrm>
          <a:prstGeom prst="rect">
            <a:avLst/>
          </a:prstGeom>
        </p:spPr>
        <p:txBody>
          <a:bodyPr wrap="none">
            <a:spAutoFit/>
          </a:bodyPr>
          <a:lstStyle/>
          <a:p>
            <a:r>
              <a:rPr lang="zh-CN" altLang="en-US" sz="2000" b="1" dirty="0">
                <a:solidFill>
                  <a:schemeClr val="tx1">
                    <a:lumMod val="75000"/>
                    <a:lumOff val="25000"/>
                  </a:schemeClr>
                </a:solidFill>
              </a:rPr>
              <a:t>后台单元测试在项目中的体现</a:t>
            </a:r>
          </a:p>
        </p:txBody>
      </p:sp>
      <p:sp>
        <p:nvSpPr>
          <p:cNvPr id="3" name="矩形 2"/>
          <p:cNvSpPr/>
          <p:nvPr/>
        </p:nvSpPr>
        <p:spPr>
          <a:xfrm>
            <a:off x="934085" y="1106805"/>
            <a:ext cx="4290695" cy="399415"/>
          </a:xfrm>
          <a:prstGeom prst="rect">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矩形 9"/>
          <p:cNvSpPr/>
          <p:nvPr/>
        </p:nvSpPr>
        <p:spPr>
          <a:xfrm>
            <a:off x="1644015" y="1106805"/>
            <a:ext cx="2240280" cy="398780"/>
          </a:xfrm>
          <a:prstGeom prst="rect">
            <a:avLst/>
          </a:prstGeom>
        </p:spPr>
        <p:txBody>
          <a:bodyPr wrap="square">
            <a:spAutoFit/>
          </a:bodyPr>
          <a:lstStyle/>
          <a:p>
            <a:pPr algn="l"/>
            <a:r>
              <a:rPr lang="en-US" altLang="zh-CN" sz="2000" b="1" dirty="0">
                <a:solidFill>
                  <a:schemeClr val="bg1"/>
                </a:solidFill>
              </a:rPr>
              <a:t>       </a:t>
            </a:r>
            <a:r>
              <a:rPr lang="zh-CN" altLang="en-US" sz="2000" b="1" dirty="0">
                <a:solidFill>
                  <a:schemeClr val="bg1"/>
                </a:solidFill>
              </a:rPr>
              <a:t>测试文件目录</a:t>
            </a:r>
          </a:p>
        </p:txBody>
      </p:sp>
      <p:sp>
        <p:nvSpPr>
          <p:cNvPr id="18" name="矩形 17"/>
          <p:cNvSpPr/>
          <p:nvPr/>
        </p:nvSpPr>
        <p:spPr>
          <a:xfrm>
            <a:off x="6305550" y="1106805"/>
            <a:ext cx="4281805" cy="626110"/>
          </a:xfrm>
          <a:prstGeom prst="rect">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矩形 18"/>
          <p:cNvSpPr/>
          <p:nvPr/>
        </p:nvSpPr>
        <p:spPr>
          <a:xfrm>
            <a:off x="7461250" y="1107440"/>
            <a:ext cx="2697480" cy="398780"/>
          </a:xfrm>
          <a:prstGeom prst="rect">
            <a:avLst/>
          </a:prstGeom>
        </p:spPr>
        <p:txBody>
          <a:bodyPr wrap="square">
            <a:spAutoFit/>
          </a:bodyPr>
          <a:lstStyle/>
          <a:p>
            <a:pPr algn="l"/>
            <a:r>
              <a:rPr lang="en-US" altLang="zh-CN" sz="2000" b="1" dirty="0">
                <a:solidFill>
                  <a:schemeClr val="bg1"/>
                </a:solidFill>
              </a:rPr>
              <a:t> </a:t>
            </a:r>
            <a:r>
              <a:rPr lang="zh-CN" altLang="en-US" sz="2000" b="1" dirty="0">
                <a:solidFill>
                  <a:schemeClr val="bg1"/>
                </a:solidFill>
              </a:rPr>
              <a:t>部分后台测试代码</a:t>
            </a:r>
          </a:p>
        </p:txBody>
      </p:sp>
      <p:pic>
        <p:nvPicPr>
          <p:cNvPr id="4" name="图片 3"/>
          <p:cNvPicPr>
            <a:picLocks noChangeAspect="1"/>
          </p:cNvPicPr>
          <p:nvPr/>
        </p:nvPicPr>
        <p:blipFill>
          <a:blip r:embed="rId2"/>
          <a:stretch>
            <a:fillRect/>
          </a:stretch>
        </p:blipFill>
        <p:spPr>
          <a:xfrm>
            <a:off x="2299335" y="4157345"/>
            <a:ext cx="2228850" cy="2143125"/>
          </a:xfrm>
          <a:prstGeom prst="rect">
            <a:avLst/>
          </a:prstGeom>
        </p:spPr>
      </p:pic>
      <p:pic>
        <p:nvPicPr>
          <p:cNvPr id="5" name="图片 4"/>
          <p:cNvPicPr>
            <a:picLocks noChangeAspect="1"/>
          </p:cNvPicPr>
          <p:nvPr/>
        </p:nvPicPr>
        <p:blipFill>
          <a:blip r:embed="rId3"/>
          <a:stretch>
            <a:fillRect/>
          </a:stretch>
        </p:blipFill>
        <p:spPr>
          <a:xfrm>
            <a:off x="3382010" y="1623060"/>
            <a:ext cx="1843405" cy="2332990"/>
          </a:xfrm>
          <a:prstGeom prst="rect">
            <a:avLst/>
          </a:prstGeom>
        </p:spPr>
      </p:pic>
      <p:pic>
        <p:nvPicPr>
          <p:cNvPr id="6" name="图片 5"/>
          <p:cNvPicPr>
            <a:picLocks noChangeAspect="1"/>
          </p:cNvPicPr>
          <p:nvPr/>
        </p:nvPicPr>
        <p:blipFill>
          <a:blip r:embed="rId4"/>
          <a:stretch>
            <a:fillRect/>
          </a:stretch>
        </p:blipFill>
        <p:spPr>
          <a:xfrm>
            <a:off x="934085" y="1623060"/>
            <a:ext cx="2447925" cy="2333625"/>
          </a:xfrm>
          <a:prstGeom prst="rect">
            <a:avLst/>
          </a:prstGeom>
        </p:spPr>
      </p:pic>
      <p:cxnSp>
        <p:nvCxnSpPr>
          <p:cNvPr id="7" name="直接连接符 6"/>
          <p:cNvCxnSpPr/>
          <p:nvPr/>
        </p:nvCxnSpPr>
        <p:spPr>
          <a:xfrm>
            <a:off x="958850" y="3336925"/>
            <a:ext cx="156972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2451735" y="5821045"/>
            <a:ext cx="143256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3503930" y="3428365"/>
            <a:ext cx="126492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5"/>
          <a:stretch>
            <a:fillRect/>
          </a:stretch>
        </p:blipFill>
        <p:spPr>
          <a:xfrm>
            <a:off x="6305550" y="1505585"/>
            <a:ext cx="4281805" cy="4794250"/>
          </a:xfrm>
          <a:prstGeom prst="rect">
            <a:avLst/>
          </a:prstGeom>
        </p:spPr>
      </p:pic>
    </p:spTree>
    <p:extLst>
      <p:ext uri="{BB962C8B-B14F-4D97-AF65-F5344CB8AC3E}">
        <p14:creationId xmlns:p14="http://schemas.microsoft.com/office/powerpoint/2010/main" val="32663113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90295" y="1795145"/>
            <a:ext cx="4259580" cy="4176395"/>
          </a:xfrm>
          <a:prstGeom prst="rect">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矩形 9"/>
          <p:cNvSpPr/>
          <p:nvPr/>
        </p:nvSpPr>
        <p:spPr>
          <a:xfrm>
            <a:off x="1657350" y="2296795"/>
            <a:ext cx="3125470" cy="1630045"/>
          </a:xfrm>
          <a:prstGeom prst="rect">
            <a:avLst/>
          </a:prstGeom>
        </p:spPr>
        <p:txBody>
          <a:bodyPr wrap="square">
            <a:spAutoFit/>
          </a:bodyPr>
          <a:lstStyle/>
          <a:p>
            <a:pPr algn="l"/>
            <a:r>
              <a:rPr lang="en-US" altLang="zh-CN" sz="2000" b="1" dirty="0">
                <a:solidFill>
                  <a:schemeClr val="bg1"/>
                </a:solidFill>
              </a:rPr>
              <a:t>Postman</a:t>
            </a:r>
          </a:p>
          <a:p>
            <a:pPr algn="l"/>
            <a:r>
              <a:rPr lang="zh-CN" altLang="en-US" sz="2000" b="1" dirty="0">
                <a:solidFill>
                  <a:schemeClr val="bg1"/>
                </a:solidFill>
              </a:rPr>
              <a:t>   </a:t>
            </a:r>
          </a:p>
          <a:p>
            <a:pPr algn="l"/>
            <a:r>
              <a:rPr lang="zh-CN" altLang="en-US" sz="2000" b="1" dirty="0">
                <a:solidFill>
                  <a:schemeClr val="bg1"/>
                </a:solidFill>
              </a:rPr>
              <a:t>      一款功能强大的网页测试和发送网页</a:t>
            </a:r>
            <a:r>
              <a:rPr lang="en-US" altLang="zh-CN" sz="2000" b="1" dirty="0">
                <a:solidFill>
                  <a:schemeClr val="bg1"/>
                </a:solidFill>
              </a:rPr>
              <a:t>Http</a:t>
            </a:r>
            <a:r>
              <a:rPr lang="zh-CN" altLang="en-US" sz="2000" b="1" dirty="0">
                <a:solidFill>
                  <a:schemeClr val="bg1"/>
                </a:solidFill>
              </a:rPr>
              <a:t>请求的</a:t>
            </a:r>
            <a:r>
              <a:rPr lang="en-US" altLang="zh-CN" sz="2000" b="1" dirty="0">
                <a:solidFill>
                  <a:schemeClr val="bg1"/>
                </a:solidFill>
              </a:rPr>
              <a:t>Chrome</a:t>
            </a:r>
            <a:r>
              <a:rPr lang="zh-CN" altLang="en-US" sz="2000" b="1" dirty="0">
                <a:solidFill>
                  <a:schemeClr val="bg1"/>
                </a:solidFill>
              </a:rPr>
              <a:t>的插件。</a:t>
            </a:r>
          </a:p>
        </p:txBody>
      </p:sp>
      <p:sp>
        <p:nvSpPr>
          <p:cNvPr id="15" name="文本框 14"/>
          <p:cNvSpPr txBox="1"/>
          <p:nvPr/>
        </p:nvSpPr>
        <p:spPr>
          <a:xfrm>
            <a:off x="6559967" y="4444118"/>
            <a:ext cx="4470788" cy="646331"/>
          </a:xfrm>
          <a:prstGeom prst="rect">
            <a:avLst/>
          </a:prstGeom>
          <a:noFill/>
        </p:spPr>
        <p:txBody>
          <a:bodyPr wrap="square" rtlCol="0">
            <a:spAutoFit/>
          </a:bodyPr>
          <a:lstStyle/>
          <a:p>
            <a:r>
              <a:rPr lang="en-US" altLang="zh-CN" sz="1200" dirty="0">
                <a:solidFill>
                  <a:schemeClr val="bg1"/>
                </a:solidFill>
              </a:rPr>
              <a:t>Lorem ipsum dolor sit </a:t>
            </a:r>
            <a:r>
              <a:rPr lang="en-US" altLang="zh-CN" sz="1200" dirty="0" err="1">
                <a:solidFill>
                  <a:schemeClr val="bg1"/>
                </a:solidFill>
              </a:rPr>
              <a:t>amet</a:t>
            </a:r>
            <a:r>
              <a:rPr lang="en-US" altLang="zh-CN" sz="1200" dirty="0">
                <a:solidFill>
                  <a:schemeClr val="bg1"/>
                </a:solidFill>
              </a:rPr>
              <a:t> </a:t>
            </a:r>
            <a:r>
              <a:rPr lang="en-US" altLang="zh-CN" sz="1200" dirty="0" err="1">
                <a:solidFill>
                  <a:schemeClr val="bg1"/>
                </a:solidFill>
              </a:rPr>
              <a:t>kolor</a:t>
            </a:r>
            <a:r>
              <a:rPr lang="en-US" altLang="zh-CN" sz="1200" dirty="0">
                <a:solidFill>
                  <a:schemeClr val="bg1"/>
                </a:solidFill>
              </a:rPr>
              <a:t> that </a:t>
            </a:r>
            <a:r>
              <a:rPr lang="en-US" altLang="zh-CN" sz="1200" dirty="0" err="1">
                <a:solidFill>
                  <a:schemeClr val="bg1"/>
                </a:solidFill>
              </a:rPr>
              <a:t>suum</a:t>
            </a:r>
            <a:r>
              <a:rPr lang="en-US" altLang="zh-CN" sz="1200" dirty="0">
                <a:solidFill>
                  <a:schemeClr val="bg1"/>
                </a:solidFill>
              </a:rPr>
              <a:t> at </a:t>
            </a:r>
            <a:r>
              <a:rPr lang="en-US" altLang="zh-CN" sz="1200" dirty="0" err="1">
                <a:solidFill>
                  <a:schemeClr val="bg1"/>
                </a:solidFill>
              </a:rPr>
              <a:t>si</a:t>
            </a:r>
            <a:r>
              <a:rPr lang="en-US" altLang="zh-CN" sz="1200" dirty="0">
                <a:solidFill>
                  <a:schemeClr val="bg1"/>
                </a:solidFill>
              </a:rPr>
              <a:t> </a:t>
            </a:r>
            <a:r>
              <a:rPr lang="en-US" altLang="zh-CN" sz="1200" dirty="0" err="1">
                <a:solidFill>
                  <a:schemeClr val="bg1"/>
                </a:solidFill>
              </a:rPr>
              <a:t>mement</a:t>
            </a:r>
            <a:r>
              <a:rPr lang="en-US" altLang="zh-CN" sz="1200" dirty="0">
                <a:solidFill>
                  <a:schemeClr val="bg1"/>
                </a:solidFill>
              </a:rPr>
              <a:t> </a:t>
            </a:r>
            <a:r>
              <a:rPr lang="en-US" altLang="zh-CN" sz="1200" dirty="0" err="1">
                <a:solidFill>
                  <a:schemeClr val="bg1"/>
                </a:solidFill>
              </a:rPr>
              <a:t>bereh</a:t>
            </a:r>
            <a:r>
              <a:rPr lang="en-US" altLang="zh-CN" sz="1200" dirty="0">
                <a:solidFill>
                  <a:schemeClr val="bg1"/>
                </a:solidFill>
              </a:rPr>
              <a:t> that </a:t>
            </a:r>
            <a:r>
              <a:rPr lang="en-US" altLang="zh-CN" sz="1200" dirty="0" err="1">
                <a:solidFill>
                  <a:schemeClr val="bg1"/>
                </a:solidFill>
              </a:rPr>
              <a:t>keu</a:t>
            </a:r>
            <a:r>
              <a:rPr lang="en-US" altLang="zh-CN" sz="1200" dirty="0">
                <a:solidFill>
                  <a:schemeClr val="bg1"/>
                </a:solidFill>
              </a:rPr>
              <a:t> </a:t>
            </a:r>
            <a:r>
              <a:rPr lang="en-US" altLang="zh-CN" sz="1200" dirty="0" err="1">
                <a:solidFill>
                  <a:schemeClr val="bg1"/>
                </a:solidFill>
              </a:rPr>
              <a:t>ubat</a:t>
            </a:r>
            <a:r>
              <a:rPr lang="en-US" altLang="zh-CN" sz="1200" dirty="0">
                <a:solidFill>
                  <a:schemeClr val="bg1"/>
                </a:solidFill>
              </a:rPr>
              <a:t> </a:t>
            </a:r>
            <a:r>
              <a:rPr lang="en-US" altLang="zh-CN" sz="1200" dirty="0" err="1">
                <a:solidFill>
                  <a:schemeClr val="bg1"/>
                </a:solidFill>
              </a:rPr>
              <a:t>jeurawat</a:t>
            </a:r>
            <a:r>
              <a:rPr lang="en-US" altLang="zh-CN" sz="1200" dirty="0">
                <a:solidFill>
                  <a:schemeClr val="bg1"/>
                </a:solidFill>
              </a:rPr>
              <a:t> </a:t>
            </a:r>
            <a:r>
              <a:rPr lang="en-US" altLang="zh-CN" sz="1200" dirty="0" err="1">
                <a:solidFill>
                  <a:schemeClr val="bg1"/>
                </a:solidFill>
              </a:rPr>
              <a:t>bak</a:t>
            </a:r>
            <a:r>
              <a:rPr lang="en-US" altLang="zh-CN" sz="1200" dirty="0">
                <a:solidFill>
                  <a:schemeClr val="bg1"/>
                </a:solidFill>
              </a:rPr>
              <a:t> </a:t>
            </a:r>
            <a:r>
              <a:rPr lang="en-US" altLang="zh-CN" sz="1200" dirty="0" err="1">
                <a:solidFill>
                  <a:schemeClr val="bg1"/>
                </a:solidFill>
              </a:rPr>
              <a:t>talak</a:t>
            </a:r>
            <a:r>
              <a:rPr lang="en-US" altLang="zh-CN" sz="1200" dirty="0">
                <a:solidFill>
                  <a:schemeClr val="bg1"/>
                </a:solidFill>
              </a:rPr>
              <a:t> </a:t>
            </a:r>
            <a:r>
              <a:rPr lang="en-US" altLang="zh-CN" sz="1200" dirty="0" err="1">
                <a:solidFill>
                  <a:schemeClr val="bg1"/>
                </a:solidFill>
              </a:rPr>
              <a:t>licen</a:t>
            </a:r>
            <a:r>
              <a:rPr lang="en-US" altLang="zh-CN" sz="1200" dirty="0">
                <a:solidFill>
                  <a:schemeClr val="bg1"/>
                </a:solidFill>
              </a:rPr>
              <a:t> Lorem ipsum dolor sit </a:t>
            </a:r>
            <a:r>
              <a:rPr lang="en-US" altLang="zh-CN" sz="1200" dirty="0" err="1">
                <a:solidFill>
                  <a:schemeClr val="bg1"/>
                </a:solidFill>
              </a:rPr>
              <a:t>amet</a:t>
            </a:r>
            <a:r>
              <a:rPr lang="en-US" altLang="zh-CN" sz="1200" dirty="0">
                <a:solidFill>
                  <a:schemeClr val="bg1"/>
                </a:solidFill>
              </a:rPr>
              <a:t> </a:t>
            </a:r>
            <a:r>
              <a:rPr lang="en-US" altLang="zh-CN" sz="1200" dirty="0" err="1">
                <a:solidFill>
                  <a:schemeClr val="bg1"/>
                </a:solidFill>
              </a:rPr>
              <a:t>kolor</a:t>
            </a:r>
            <a:r>
              <a:rPr lang="en-US" altLang="zh-CN" sz="1200" dirty="0">
                <a:solidFill>
                  <a:schemeClr val="bg1"/>
                </a:solidFill>
              </a:rPr>
              <a:t> that </a:t>
            </a:r>
            <a:r>
              <a:rPr lang="en-US" altLang="zh-CN" sz="1200" dirty="0" err="1">
                <a:solidFill>
                  <a:schemeClr val="bg1"/>
                </a:solidFill>
              </a:rPr>
              <a:t>suum</a:t>
            </a:r>
            <a:r>
              <a:rPr lang="en-US" altLang="zh-CN" sz="1200" dirty="0">
                <a:solidFill>
                  <a:schemeClr val="bg1"/>
                </a:solidFill>
              </a:rPr>
              <a:t> at </a:t>
            </a:r>
            <a:r>
              <a:rPr lang="en-US" altLang="zh-CN" sz="1200" dirty="0" err="1">
                <a:solidFill>
                  <a:schemeClr val="bg1"/>
                </a:solidFill>
              </a:rPr>
              <a:t>si</a:t>
            </a:r>
            <a:r>
              <a:rPr lang="en-US" altLang="zh-CN" sz="1200" dirty="0">
                <a:solidFill>
                  <a:schemeClr val="bg1"/>
                </a:solidFill>
              </a:rPr>
              <a:t> </a:t>
            </a:r>
            <a:r>
              <a:rPr lang="en-US" altLang="zh-CN" sz="1200" dirty="0" err="1">
                <a:solidFill>
                  <a:schemeClr val="bg1"/>
                </a:solidFill>
              </a:rPr>
              <a:t>mement</a:t>
            </a:r>
            <a:r>
              <a:rPr lang="en-US" altLang="zh-CN" sz="1200" dirty="0">
                <a:solidFill>
                  <a:schemeClr val="bg1"/>
                </a:solidFill>
              </a:rPr>
              <a:t> </a:t>
            </a:r>
            <a:r>
              <a:rPr lang="en-US" altLang="zh-CN" sz="1200" dirty="0" err="1">
                <a:solidFill>
                  <a:schemeClr val="bg1"/>
                </a:solidFill>
              </a:rPr>
              <a:t>bereh</a:t>
            </a:r>
            <a:r>
              <a:rPr lang="en-US" altLang="zh-CN" sz="1200" dirty="0">
                <a:solidFill>
                  <a:schemeClr val="bg1"/>
                </a:solidFill>
              </a:rPr>
              <a:t> </a:t>
            </a:r>
            <a:r>
              <a:rPr lang="en-US" altLang="zh-CN" sz="1200" dirty="0" smtClean="0">
                <a:solidFill>
                  <a:schemeClr val="bg1"/>
                </a:solidFill>
              </a:rPr>
              <a:t>that</a:t>
            </a:r>
            <a:endParaRPr lang="zh-CN" altLang="en-US" sz="1200" dirty="0">
              <a:solidFill>
                <a:schemeClr val="bg1"/>
              </a:solidFill>
            </a:endParaRPr>
          </a:p>
        </p:txBody>
      </p:sp>
      <p:sp>
        <p:nvSpPr>
          <p:cNvPr id="16" name="矩形 15"/>
          <p:cNvSpPr/>
          <p:nvPr/>
        </p:nvSpPr>
        <p:spPr>
          <a:xfrm>
            <a:off x="6559967" y="3996700"/>
            <a:ext cx="1701107" cy="400110"/>
          </a:xfrm>
          <a:prstGeom prst="rect">
            <a:avLst/>
          </a:prstGeom>
        </p:spPr>
        <p:txBody>
          <a:bodyPr wrap="none">
            <a:spAutoFit/>
          </a:bodyPr>
          <a:lstStyle/>
          <a:p>
            <a:r>
              <a:rPr lang="en-US" altLang="zh-CN" sz="2000" b="1" dirty="0">
                <a:solidFill>
                  <a:schemeClr val="bg1"/>
                </a:solidFill>
              </a:rPr>
              <a:t>Lorem </a:t>
            </a:r>
            <a:r>
              <a:rPr lang="en-US" altLang="zh-CN" sz="2000" b="1" dirty="0" smtClean="0">
                <a:solidFill>
                  <a:schemeClr val="bg1"/>
                </a:solidFill>
              </a:rPr>
              <a:t>ipsum</a:t>
            </a:r>
            <a:endParaRPr lang="zh-CN" altLang="en-US" sz="2000" b="1" dirty="0">
              <a:solidFill>
                <a:schemeClr val="bg1"/>
              </a:solidFill>
            </a:endParaRPr>
          </a:p>
        </p:txBody>
      </p:sp>
      <p:sp>
        <p:nvSpPr>
          <p:cNvPr id="17" name="椭圆 16"/>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344295" y="448310"/>
            <a:ext cx="6916420" cy="706755"/>
          </a:xfrm>
          <a:prstGeom prst="rect">
            <a:avLst/>
          </a:prstGeom>
        </p:spPr>
        <p:txBody>
          <a:bodyPr wrap="square">
            <a:spAutoFit/>
          </a:bodyPr>
          <a:lstStyle/>
          <a:p>
            <a:r>
              <a:rPr lang="zh-CN" altLang="en-US" sz="2000" b="1" dirty="0">
                <a:solidFill>
                  <a:schemeClr val="tx1">
                    <a:lumMod val="75000"/>
                    <a:lumOff val="25000"/>
                  </a:schemeClr>
                </a:solidFill>
              </a:rPr>
              <a:t>接口的单元测试</a:t>
            </a:r>
          </a:p>
          <a:p>
            <a:r>
              <a:rPr lang="en-US" altLang="zh-CN" sz="2000" b="1" dirty="0">
                <a:solidFill>
                  <a:schemeClr val="tx1">
                    <a:lumMod val="75000"/>
                    <a:lumOff val="25000"/>
                  </a:schemeClr>
                </a:solidFill>
              </a:rPr>
              <a:t>                        -PostMan</a:t>
            </a:r>
            <a:r>
              <a:rPr lang="zh-CN" altLang="en-US" sz="2000" b="1" dirty="0">
                <a:solidFill>
                  <a:schemeClr val="tx1">
                    <a:lumMod val="75000"/>
                    <a:lumOff val="25000"/>
                  </a:schemeClr>
                </a:solidFill>
              </a:rPr>
              <a:t>是接口测试的有利工具</a:t>
            </a:r>
          </a:p>
        </p:txBody>
      </p:sp>
      <p:sp>
        <p:nvSpPr>
          <p:cNvPr id="5" name="矩形 4"/>
          <p:cNvSpPr/>
          <p:nvPr/>
        </p:nvSpPr>
        <p:spPr>
          <a:xfrm>
            <a:off x="6825615" y="1795145"/>
            <a:ext cx="4206240" cy="604520"/>
          </a:xfrm>
          <a:prstGeom prst="rect">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矩形 5"/>
          <p:cNvSpPr/>
          <p:nvPr/>
        </p:nvSpPr>
        <p:spPr>
          <a:xfrm>
            <a:off x="8019671" y="1897856"/>
            <a:ext cx="1962150" cy="398780"/>
          </a:xfrm>
          <a:prstGeom prst="rect">
            <a:avLst/>
          </a:prstGeom>
        </p:spPr>
        <p:txBody>
          <a:bodyPr wrap="none">
            <a:spAutoFit/>
          </a:bodyPr>
          <a:lstStyle/>
          <a:p>
            <a:pPr algn="l"/>
            <a:r>
              <a:rPr lang="en-US" altLang="zh-CN" sz="2000" b="1" dirty="0">
                <a:solidFill>
                  <a:schemeClr val="bg1"/>
                </a:solidFill>
              </a:rPr>
              <a:t>PostMan</a:t>
            </a:r>
            <a:r>
              <a:rPr lang="zh-CN" altLang="en-US" sz="2000" b="1" dirty="0">
                <a:solidFill>
                  <a:schemeClr val="bg1"/>
                </a:solidFill>
              </a:rPr>
              <a:t>的优势</a:t>
            </a:r>
          </a:p>
        </p:txBody>
      </p:sp>
      <p:sp>
        <p:nvSpPr>
          <p:cNvPr id="19" name="矩形 18"/>
          <p:cNvSpPr/>
          <p:nvPr/>
        </p:nvSpPr>
        <p:spPr>
          <a:xfrm>
            <a:off x="6827520" y="5649595"/>
            <a:ext cx="4204335" cy="321945"/>
          </a:xfrm>
          <a:prstGeom prst="rect">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4" name="图片 3"/>
          <p:cNvPicPr>
            <a:picLocks noChangeAspect="1"/>
          </p:cNvPicPr>
          <p:nvPr/>
        </p:nvPicPr>
        <p:blipFill>
          <a:blip r:embed="rId2"/>
          <a:stretch>
            <a:fillRect/>
          </a:stretch>
        </p:blipFill>
        <p:spPr>
          <a:xfrm>
            <a:off x="6824980" y="2399665"/>
            <a:ext cx="4205605" cy="3249295"/>
          </a:xfrm>
          <a:prstGeom prst="rect">
            <a:avLst/>
          </a:prstGeom>
        </p:spPr>
      </p:pic>
    </p:spTree>
    <p:extLst>
      <p:ext uri="{BB962C8B-B14F-4D97-AF65-F5344CB8AC3E}">
        <p14:creationId xmlns:p14="http://schemas.microsoft.com/office/powerpoint/2010/main" val="28771946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椭圆 49"/>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1344023" y="448348"/>
            <a:ext cx="3484880" cy="398780"/>
          </a:xfrm>
          <a:prstGeom prst="rect">
            <a:avLst/>
          </a:prstGeom>
        </p:spPr>
        <p:txBody>
          <a:bodyPr wrap="none">
            <a:spAutoFit/>
          </a:bodyPr>
          <a:lstStyle/>
          <a:p>
            <a:r>
              <a:rPr lang="zh-CN" altLang="en-US" sz="2000" b="1" dirty="0">
                <a:solidFill>
                  <a:schemeClr val="tx1">
                    <a:lumMod val="75000"/>
                    <a:lumOff val="25000"/>
                  </a:schemeClr>
                </a:solidFill>
              </a:rPr>
              <a:t>接口单元测试在项目中的体现</a:t>
            </a:r>
          </a:p>
        </p:txBody>
      </p:sp>
      <p:sp>
        <p:nvSpPr>
          <p:cNvPr id="3" name="矩形 2"/>
          <p:cNvSpPr/>
          <p:nvPr/>
        </p:nvSpPr>
        <p:spPr>
          <a:xfrm>
            <a:off x="934085" y="1106805"/>
            <a:ext cx="4290695" cy="399415"/>
          </a:xfrm>
          <a:prstGeom prst="rect">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矩形 9"/>
          <p:cNvSpPr/>
          <p:nvPr/>
        </p:nvSpPr>
        <p:spPr>
          <a:xfrm>
            <a:off x="1644015" y="1106805"/>
            <a:ext cx="2884170" cy="398780"/>
          </a:xfrm>
          <a:prstGeom prst="rect">
            <a:avLst/>
          </a:prstGeom>
        </p:spPr>
        <p:txBody>
          <a:bodyPr wrap="square">
            <a:spAutoFit/>
          </a:bodyPr>
          <a:lstStyle/>
          <a:p>
            <a:pPr algn="l"/>
            <a:r>
              <a:rPr lang="en-US" altLang="zh-CN" sz="2000" b="1" dirty="0">
                <a:solidFill>
                  <a:schemeClr val="bg1"/>
                </a:solidFill>
              </a:rPr>
              <a:t>      </a:t>
            </a:r>
            <a:r>
              <a:rPr lang="zh-CN" altLang="en-US" sz="2000" b="1" dirty="0">
                <a:solidFill>
                  <a:schemeClr val="bg1"/>
                </a:solidFill>
              </a:rPr>
              <a:t>接口测试的源代码</a:t>
            </a:r>
          </a:p>
        </p:txBody>
      </p:sp>
      <p:sp>
        <p:nvSpPr>
          <p:cNvPr id="18" name="矩形 17"/>
          <p:cNvSpPr/>
          <p:nvPr/>
        </p:nvSpPr>
        <p:spPr>
          <a:xfrm>
            <a:off x="6305550" y="1106805"/>
            <a:ext cx="4892675" cy="400050"/>
          </a:xfrm>
          <a:prstGeom prst="rect">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矩形 18"/>
          <p:cNvSpPr/>
          <p:nvPr/>
        </p:nvSpPr>
        <p:spPr>
          <a:xfrm>
            <a:off x="7461250" y="1107440"/>
            <a:ext cx="2697480" cy="398780"/>
          </a:xfrm>
          <a:prstGeom prst="rect">
            <a:avLst/>
          </a:prstGeom>
        </p:spPr>
        <p:txBody>
          <a:bodyPr wrap="square">
            <a:spAutoFit/>
          </a:bodyPr>
          <a:lstStyle/>
          <a:p>
            <a:pPr algn="l"/>
            <a:r>
              <a:rPr lang="en-US" altLang="zh-CN" sz="2000" b="1" dirty="0">
                <a:solidFill>
                  <a:schemeClr val="bg1"/>
                </a:solidFill>
              </a:rPr>
              <a:t>        </a:t>
            </a:r>
            <a:r>
              <a:rPr lang="zh-CN" altLang="en-US" sz="2000" b="1" dirty="0">
                <a:solidFill>
                  <a:schemeClr val="bg1"/>
                </a:solidFill>
              </a:rPr>
              <a:t>接口测试结果</a:t>
            </a:r>
          </a:p>
        </p:txBody>
      </p:sp>
      <p:pic>
        <p:nvPicPr>
          <p:cNvPr id="2" name="图片 5"/>
          <p:cNvPicPr>
            <a:picLocks noChangeAspect="1"/>
          </p:cNvPicPr>
          <p:nvPr/>
        </p:nvPicPr>
        <p:blipFill>
          <a:blip r:embed="rId2"/>
          <a:stretch>
            <a:fillRect/>
          </a:stretch>
        </p:blipFill>
        <p:spPr>
          <a:xfrm>
            <a:off x="897255" y="1884045"/>
            <a:ext cx="4379595" cy="2266950"/>
          </a:xfrm>
          <a:prstGeom prst="rect">
            <a:avLst/>
          </a:prstGeom>
        </p:spPr>
      </p:pic>
      <p:pic>
        <p:nvPicPr>
          <p:cNvPr id="8" name="图片 9"/>
          <p:cNvPicPr>
            <a:picLocks noChangeAspect="1"/>
          </p:cNvPicPr>
          <p:nvPr/>
        </p:nvPicPr>
        <p:blipFill>
          <a:blip r:embed="rId3"/>
          <a:stretch>
            <a:fillRect/>
          </a:stretch>
        </p:blipFill>
        <p:spPr>
          <a:xfrm>
            <a:off x="897890" y="2370455"/>
            <a:ext cx="4378960" cy="2771140"/>
          </a:xfrm>
          <a:prstGeom prst="rect">
            <a:avLst/>
          </a:prstGeom>
        </p:spPr>
      </p:pic>
      <p:pic>
        <p:nvPicPr>
          <p:cNvPr id="12" name="图片 7"/>
          <p:cNvPicPr>
            <a:picLocks noChangeAspect="1"/>
          </p:cNvPicPr>
          <p:nvPr/>
        </p:nvPicPr>
        <p:blipFill>
          <a:blip r:embed="rId4"/>
          <a:stretch>
            <a:fillRect/>
          </a:stretch>
        </p:blipFill>
        <p:spPr>
          <a:xfrm>
            <a:off x="6305550" y="1884045"/>
            <a:ext cx="4893310" cy="2891790"/>
          </a:xfrm>
          <a:prstGeom prst="rect">
            <a:avLst/>
          </a:prstGeom>
        </p:spPr>
      </p:pic>
      <p:pic>
        <p:nvPicPr>
          <p:cNvPr id="16" name="图片 16"/>
          <p:cNvPicPr>
            <a:picLocks noChangeAspect="1"/>
          </p:cNvPicPr>
          <p:nvPr/>
        </p:nvPicPr>
        <p:blipFill>
          <a:blip r:embed="rId5"/>
          <a:stretch>
            <a:fillRect/>
          </a:stretch>
        </p:blipFill>
        <p:spPr>
          <a:xfrm>
            <a:off x="6305550" y="2704465"/>
            <a:ext cx="4893310" cy="2988945"/>
          </a:xfrm>
          <a:prstGeom prst="rect">
            <a:avLst/>
          </a:prstGeom>
        </p:spPr>
      </p:pic>
      <p:pic>
        <p:nvPicPr>
          <p:cNvPr id="17" name="图片 17"/>
          <p:cNvPicPr>
            <a:picLocks noChangeAspect="1"/>
          </p:cNvPicPr>
          <p:nvPr/>
        </p:nvPicPr>
        <p:blipFill>
          <a:blip r:embed="rId6"/>
          <a:stretch>
            <a:fillRect/>
          </a:stretch>
        </p:blipFill>
        <p:spPr>
          <a:xfrm>
            <a:off x="6305550" y="3266440"/>
            <a:ext cx="4893310" cy="3296285"/>
          </a:xfrm>
          <a:prstGeom prst="rect">
            <a:avLst/>
          </a:prstGeom>
        </p:spPr>
      </p:pic>
      <p:pic>
        <p:nvPicPr>
          <p:cNvPr id="14" name="图片 18"/>
          <p:cNvPicPr>
            <a:picLocks noChangeAspect="1"/>
          </p:cNvPicPr>
          <p:nvPr/>
        </p:nvPicPr>
        <p:blipFill>
          <a:blip r:embed="rId7"/>
          <a:stretch>
            <a:fillRect/>
          </a:stretch>
        </p:blipFill>
        <p:spPr>
          <a:xfrm>
            <a:off x="897255" y="3266440"/>
            <a:ext cx="4379595" cy="2354580"/>
          </a:xfrm>
          <a:prstGeom prst="rect">
            <a:avLst/>
          </a:prstGeom>
        </p:spPr>
      </p:pic>
    </p:spTree>
    <p:extLst>
      <p:ext uri="{BB962C8B-B14F-4D97-AF65-F5344CB8AC3E}">
        <p14:creationId xmlns:p14="http://schemas.microsoft.com/office/powerpoint/2010/main" val="536620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90295" y="1795145"/>
            <a:ext cx="4259580" cy="4176395"/>
          </a:xfrm>
          <a:prstGeom prst="rect">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矩形 9"/>
          <p:cNvSpPr/>
          <p:nvPr/>
        </p:nvSpPr>
        <p:spPr>
          <a:xfrm>
            <a:off x="1657350" y="2296795"/>
            <a:ext cx="3125470" cy="2553335"/>
          </a:xfrm>
          <a:prstGeom prst="rect">
            <a:avLst/>
          </a:prstGeom>
        </p:spPr>
        <p:txBody>
          <a:bodyPr wrap="square">
            <a:spAutoFit/>
          </a:bodyPr>
          <a:lstStyle/>
          <a:p>
            <a:pPr algn="l"/>
            <a:r>
              <a:rPr lang="zh-CN" altLang="en-US" sz="2000" b="1" dirty="0">
                <a:solidFill>
                  <a:schemeClr val="bg1"/>
                </a:solidFill>
              </a:rPr>
              <a:t>功能测试</a:t>
            </a:r>
          </a:p>
          <a:p>
            <a:pPr algn="l"/>
            <a:r>
              <a:rPr lang="zh-CN" altLang="en-US" sz="2000" b="1" dirty="0">
                <a:solidFill>
                  <a:schemeClr val="bg1"/>
                </a:solidFill>
              </a:rPr>
              <a:t>   </a:t>
            </a:r>
          </a:p>
          <a:p>
            <a:pPr algn="l"/>
            <a:r>
              <a:rPr lang="zh-CN" altLang="en-US" sz="2000" b="1" dirty="0">
                <a:solidFill>
                  <a:schemeClr val="bg1"/>
                </a:solidFill>
              </a:rPr>
              <a:t>      根据功能测试用例，逐项测试，检查软件是否满足用户要求。</a:t>
            </a:r>
          </a:p>
          <a:p>
            <a:pPr algn="l"/>
            <a:r>
              <a:rPr lang="zh-CN" altLang="en-US" sz="2000" b="1" dirty="0">
                <a:solidFill>
                  <a:schemeClr val="bg1"/>
                </a:solidFill>
              </a:rPr>
              <a:t>     为此我们编写了功能测试文档，对项目进行逐项测试。</a:t>
            </a:r>
          </a:p>
        </p:txBody>
      </p:sp>
      <p:sp>
        <p:nvSpPr>
          <p:cNvPr id="15" name="文本框 14"/>
          <p:cNvSpPr txBox="1"/>
          <p:nvPr/>
        </p:nvSpPr>
        <p:spPr>
          <a:xfrm>
            <a:off x="6559967" y="4444118"/>
            <a:ext cx="4470788" cy="646331"/>
          </a:xfrm>
          <a:prstGeom prst="rect">
            <a:avLst/>
          </a:prstGeom>
          <a:noFill/>
        </p:spPr>
        <p:txBody>
          <a:bodyPr wrap="square" rtlCol="0">
            <a:spAutoFit/>
          </a:bodyPr>
          <a:lstStyle/>
          <a:p>
            <a:r>
              <a:rPr lang="en-US" altLang="zh-CN" sz="1200" dirty="0">
                <a:solidFill>
                  <a:schemeClr val="bg1"/>
                </a:solidFill>
              </a:rPr>
              <a:t>Lorem ipsum dolor sit </a:t>
            </a:r>
            <a:r>
              <a:rPr lang="en-US" altLang="zh-CN" sz="1200" dirty="0" err="1">
                <a:solidFill>
                  <a:schemeClr val="bg1"/>
                </a:solidFill>
              </a:rPr>
              <a:t>amet</a:t>
            </a:r>
            <a:r>
              <a:rPr lang="en-US" altLang="zh-CN" sz="1200" dirty="0">
                <a:solidFill>
                  <a:schemeClr val="bg1"/>
                </a:solidFill>
              </a:rPr>
              <a:t> </a:t>
            </a:r>
            <a:r>
              <a:rPr lang="en-US" altLang="zh-CN" sz="1200" dirty="0" err="1">
                <a:solidFill>
                  <a:schemeClr val="bg1"/>
                </a:solidFill>
              </a:rPr>
              <a:t>kolor</a:t>
            </a:r>
            <a:r>
              <a:rPr lang="en-US" altLang="zh-CN" sz="1200" dirty="0">
                <a:solidFill>
                  <a:schemeClr val="bg1"/>
                </a:solidFill>
              </a:rPr>
              <a:t> that </a:t>
            </a:r>
            <a:r>
              <a:rPr lang="en-US" altLang="zh-CN" sz="1200" dirty="0" err="1">
                <a:solidFill>
                  <a:schemeClr val="bg1"/>
                </a:solidFill>
              </a:rPr>
              <a:t>suum</a:t>
            </a:r>
            <a:r>
              <a:rPr lang="en-US" altLang="zh-CN" sz="1200" dirty="0">
                <a:solidFill>
                  <a:schemeClr val="bg1"/>
                </a:solidFill>
              </a:rPr>
              <a:t> at </a:t>
            </a:r>
            <a:r>
              <a:rPr lang="en-US" altLang="zh-CN" sz="1200" dirty="0" err="1">
                <a:solidFill>
                  <a:schemeClr val="bg1"/>
                </a:solidFill>
              </a:rPr>
              <a:t>si</a:t>
            </a:r>
            <a:r>
              <a:rPr lang="en-US" altLang="zh-CN" sz="1200" dirty="0">
                <a:solidFill>
                  <a:schemeClr val="bg1"/>
                </a:solidFill>
              </a:rPr>
              <a:t> </a:t>
            </a:r>
            <a:r>
              <a:rPr lang="en-US" altLang="zh-CN" sz="1200" dirty="0" err="1">
                <a:solidFill>
                  <a:schemeClr val="bg1"/>
                </a:solidFill>
              </a:rPr>
              <a:t>mement</a:t>
            </a:r>
            <a:r>
              <a:rPr lang="en-US" altLang="zh-CN" sz="1200" dirty="0">
                <a:solidFill>
                  <a:schemeClr val="bg1"/>
                </a:solidFill>
              </a:rPr>
              <a:t> </a:t>
            </a:r>
            <a:r>
              <a:rPr lang="en-US" altLang="zh-CN" sz="1200" dirty="0" err="1">
                <a:solidFill>
                  <a:schemeClr val="bg1"/>
                </a:solidFill>
              </a:rPr>
              <a:t>bereh</a:t>
            </a:r>
            <a:r>
              <a:rPr lang="en-US" altLang="zh-CN" sz="1200" dirty="0">
                <a:solidFill>
                  <a:schemeClr val="bg1"/>
                </a:solidFill>
              </a:rPr>
              <a:t> that </a:t>
            </a:r>
            <a:r>
              <a:rPr lang="en-US" altLang="zh-CN" sz="1200" dirty="0" err="1">
                <a:solidFill>
                  <a:schemeClr val="bg1"/>
                </a:solidFill>
              </a:rPr>
              <a:t>keu</a:t>
            </a:r>
            <a:r>
              <a:rPr lang="en-US" altLang="zh-CN" sz="1200" dirty="0">
                <a:solidFill>
                  <a:schemeClr val="bg1"/>
                </a:solidFill>
              </a:rPr>
              <a:t> </a:t>
            </a:r>
            <a:r>
              <a:rPr lang="en-US" altLang="zh-CN" sz="1200" dirty="0" err="1">
                <a:solidFill>
                  <a:schemeClr val="bg1"/>
                </a:solidFill>
              </a:rPr>
              <a:t>ubat</a:t>
            </a:r>
            <a:r>
              <a:rPr lang="en-US" altLang="zh-CN" sz="1200" dirty="0">
                <a:solidFill>
                  <a:schemeClr val="bg1"/>
                </a:solidFill>
              </a:rPr>
              <a:t> </a:t>
            </a:r>
            <a:r>
              <a:rPr lang="en-US" altLang="zh-CN" sz="1200" dirty="0" err="1">
                <a:solidFill>
                  <a:schemeClr val="bg1"/>
                </a:solidFill>
              </a:rPr>
              <a:t>jeurawat</a:t>
            </a:r>
            <a:r>
              <a:rPr lang="en-US" altLang="zh-CN" sz="1200" dirty="0">
                <a:solidFill>
                  <a:schemeClr val="bg1"/>
                </a:solidFill>
              </a:rPr>
              <a:t> </a:t>
            </a:r>
            <a:r>
              <a:rPr lang="en-US" altLang="zh-CN" sz="1200" dirty="0" err="1">
                <a:solidFill>
                  <a:schemeClr val="bg1"/>
                </a:solidFill>
              </a:rPr>
              <a:t>bak</a:t>
            </a:r>
            <a:r>
              <a:rPr lang="en-US" altLang="zh-CN" sz="1200" dirty="0">
                <a:solidFill>
                  <a:schemeClr val="bg1"/>
                </a:solidFill>
              </a:rPr>
              <a:t> </a:t>
            </a:r>
            <a:r>
              <a:rPr lang="en-US" altLang="zh-CN" sz="1200" dirty="0" err="1">
                <a:solidFill>
                  <a:schemeClr val="bg1"/>
                </a:solidFill>
              </a:rPr>
              <a:t>talak</a:t>
            </a:r>
            <a:r>
              <a:rPr lang="en-US" altLang="zh-CN" sz="1200" dirty="0">
                <a:solidFill>
                  <a:schemeClr val="bg1"/>
                </a:solidFill>
              </a:rPr>
              <a:t> </a:t>
            </a:r>
            <a:r>
              <a:rPr lang="en-US" altLang="zh-CN" sz="1200" dirty="0" err="1">
                <a:solidFill>
                  <a:schemeClr val="bg1"/>
                </a:solidFill>
              </a:rPr>
              <a:t>licen</a:t>
            </a:r>
            <a:r>
              <a:rPr lang="en-US" altLang="zh-CN" sz="1200" dirty="0">
                <a:solidFill>
                  <a:schemeClr val="bg1"/>
                </a:solidFill>
              </a:rPr>
              <a:t> Lorem ipsum dolor sit </a:t>
            </a:r>
            <a:r>
              <a:rPr lang="en-US" altLang="zh-CN" sz="1200" dirty="0" err="1">
                <a:solidFill>
                  <a:schemeClr val="bg1"/>
                </a:solidFill>
              </a:rPr>
              <a:t>amet</a:t>
            </a:r>
            <a:r>
              <a:rPr lang="en-US" altLang="zh-CN" sz="1200" dirty="0">
                <a:solidFill>
                  <a:schemeClr val="bg1"/>
                </a:solidFill>
              </a:rPr>
              <a:t> </a:t>
            </a:r>
            <a:r>
              <a:rPr lang="en-US" altLang="zh-CN" sz="1200" dirty="0" err="1">
                <a:solidFill>
                  <a:schemeClr val="bg1"/>
                </a:solidFill>
              </a:rPr>
              <a:t>kolor</a:t>
            </a:r>
            <a:r>
              <a:rPr lang="en-US" altLang="zh-CN" sz="1200" dirty="0">
                <a:solidFill>
                  <a:schemeClr val="bg1"/>
                </a:solidFill>
              </a:rPr>
              <a:t> that </a:t>
            </a:r>
            <a:r>
              <a:rPr lang="en-US" altLang="zh-CN" sz="1200" dirty="0" err="1">
                <a:solidFill>
                  <a:schemeClr val="bg1"/>
                </a:solidFill>
              </a:rPr>
              <a:t>suum</a:t>
            </a:r>
            <a:r>
              <a:rPr lang="en-US" altLang="zh-CN" sz="1200" dirty="0">
                <a:solidFill>
                  <a:schemeClr val="bg1"/>
                </a:solidFill>
              </a:rPr>
              <a:t> at </a:t>
            </a:r>
            <a:r>
              <a:rPr lang="en-US" altLang="zh-CN" sz="1200" dirty="0" err="1">
                <a:solidFill>
                  <a:schemeClr val="bg1"/>
                </a:solidFill>
              </a:rPr>
              <a:t>si</a:t>
            </a:r>
            <a:r>
              <a:rPr lang="en-US" altLang="zh-CN" sz="1200" dirty="0">
                <a:solidFill>
                  <a:schemeClr val="bg1"/>
                </a:solidFill>
              </a:rPr>
              <a:t> </a:t>
            </a:r>
            <a:r>
              <a:rPr lang="en-US" altLang="zh-CN" sz="1200" dirty="0" err="1">
                <a:solidFill>
                  <a:schemeClr val="bg1"/>
                </a:solidFill>
              </a:rPr>
              <a:t>mement</a:t>
            </a:r>
            <a:r>
              <a:rPr lang="en-US" altLang="zh-CN" sz="1200" dirty="0">
                <a:solidFill>
                  <a:schemeClr val="bg1"/>
                </a:solidFill>
              </a:rPr>
              <a:t> </a:t>
            </a:r>
            <a:r>
              <a:rPr lang="en-US" altLang="zh-CN" sz="1200" dirty="0" err="1">
                <a:solidFill>
                  <a:schemeClr val="bg1"/>
                </a:solidFill>
              </a:rPr>
              <a:t>bereh</a:t>
            </a:r>
            <a:r>
              <a:rPr lang="en-US" altLang="zh-CN" sz="1200" dirty="0">
                <a:solidFill>
                  <a:schemeClr val="bg1"/>
                </a:solidFill>
              </a:rPr>
              <a:t> </a:t>
            </a:r>
            <a:r>
              <a:rPr lang="en-US" altLang="zh-CN" sz="1200" dirty="0" smtClean="0">
                <a:solidFill>
                  <a:schemeClr val="bg1"/>
                </a:solidFill>
              </a:rPr>
              <a:t>that</a:t>
            </a:r>
            <a:endParaRPr lang="zh-CN" altLang="en-US" sz="1200" dirty="0">
              <a:solidFill>
                <a:schemeClr val="bg1"/>
              </a:solidFill>
            </a:endParaRPr>
          </a:p>
        </p:txBody>
      </p:sp>
      <p:sp>
        <p:nvSpPr>
          <p:cNvPr id="16" name="矩形 15"/>
          <p:cNvSpPr/>
          <p:nvPr/>
        </p:nvSpPr>
        <p:spPr>
          <a:xfrm>
            <a:off x="6559967" y="3996700"/>
            <a:ext cx="1701107" cy="400110"/>
          </a:xfrm>
          <a:prstGeom prst="rect">
            <a:avLst/>
          </a:prstGeom>
        </p:spPr>
        <p:txBody>
          <a:bodyPr wrap="none">
            <a:spAutoFit/>
          </a:bodyPr>
          <a:lstStyle/>
          <a:p>
            <a:r>
              <a:rPr lang="en-US" altLang="zh-CN" sz="2000" b="1" dirty="0">
                <a:solidFill>
                  <a:schemeClr val="bg1"/>
                </a:solidFill>
              </a:rPr>
              <a:t>Lorem </a:t>
            </a:r>
            <a:r>
              <a:rPr lang="en-US" altLang="zh-CN" sz="2000" b="1" dirty="0" smtClean="0">
                <a:solidFill>
                  <a:schemeClr val="bg1"/>
                </a:solidFill>
              </a:rPr>
              <a:t>ipsum</a:t>
            </a:r>
            <a:endParaRPr lang="zh-CN" altLang="en-US" sz="2000" b="1" dirty="0">
              <a:solidFill>
                <a:schemeClr val="bg1"/>
              </a:solidFill>
            </a:endParaRPr>
          </a:p>
        </p:txBody>
      </p:sp>
      <p:sp>
        <p:nvSpPr>
          <p:cNvPr id="17" name="椭圆 16"/>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344295" y="448310"/>
            <a:ext cx="6916420" cy="706755"/>
          </a:xfrm>
          <a:prstGeom prst="rect">
            <a:avLst/>
          </a:prstGeom>
        </p:spPr>
        <p:txBody>
          <a:bodyPr wrap="square">
            <a:spAutoFit/>
          </a:bodyPr>
          <a:lstStyle/>
          <a:p>
            <a:r>
              <a:rPr lang="zh-CN" altLang="en-US" sz="2000" b="1" dirty="0">
                <a:solidFill>
                  <a:schemeClr val="tx1">
                    <a:lumMod val="75000"/>
                    <a:lumOff val="25000"/>
                  </a:schemeClr>
                </a:solidFill>
              </a:rPr>
              <a:t>功能测试</a:t>
            </a:r>
          </a:p>
          <a:p>
            <a:r>
              <a:rPr lang="en-US" altLang="zh-CN" sz="2000" b="1" dirty="0">
                <a:solidFill>
                  <a:schemeClr val="tx1">
                    <a:lumMod val="75000"/>
                    <a:lumOff val="25000"/>
                  </a:schemeClr>
                </a:solidFill>
              </a:rPr>
              <a:t>                        -</a:t>
            </a:r>
            <a:r>
              <a:rPr lang="zh-CN" altLang="en-US" sz="2000" b="1" dirty="0">
                <a:solidFill>
                  <a:schemeClr val="tx1">
                    <a:lumMod val="75000"/>
                    <a:lumOff val="25000"/>
                  </a:schemeClr>
                </a:solidFill>
              </a:rPr>
              <a:t>验收项目</a:t>
            </a:r>
          </a:p>
        </p:txBody>
      </p:sp>
      <p:sp>
        <p:nvSpPr>
          <p:cNvPr id="5" name="矩形 4"/>
          <p:cNvSpPr/>
          <p:nvPr/>
        </p:nvSpPr>
        <p:spPr>
          <a:xfrm>
            <a:off x="6825615" y="1795145"/>
            <a:ext cx="4206240" cy="604520"/>
          </a:xfrm>
          <a:prstGeom prst="rect">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矩形 5"/>
          <p:cNvSpPr/>
          <p:nvPr/>
        </p:nvSpPr>
        <p:spPr>
          <a:xfrm>
            <a:off x="8019671" y="1897856"/>
            <a:ext cx="1706880" cy="398780"/>
          </a:xfrm>
          <a:prstGeom prst="rect">
            <a:avLst/>
          </a:prstGeom>
        </p:spPr>
        <p:txBody>
          <a:bodyPr wrap="none">
            <a:spAutoFit/>
          </a:bodyPr>
          <a:lstStyle/>
          <a:p>
            <a:pPr algn="l"/>
            <a:r>
              <a:rPr lang="zh-CN" altLang="en-US" sz="2000" b="1" dirty="0">
                <a:solidFill>
                  <a:schemeClr val="bg1"/>
                </a:solidFill>
              </a:rPr>
              <a:t>功能测试文档</a:t>
            </a:r>
          </a:p>
        </p:txBody>
      </p:sp>
      <p:sp>
        <p:nvSpPr>
          <p:cNvPr id="19" name="矩形 18"/>
          <p:cNvSpPr/>
          <p:nvPr/>
        </p:nvSpPr>
        <p:spPr>
          <a:xfrm>
            <a:off x="6827520" y="5649595"/>
            <a:ext cx="4204335" cy="321945"/>
          </a:xfrm>
          <a:prstGeom prst="rect">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2" name="图片 1"/>
          <p:cNvPicPr>
            <a:picLocks noChangeAspect="1"/>
          </p:cNvPicPr>
          <p:nvPr/>
        </p:nvPicPr>
        <p:blipFill>
          <a:blip r:embed="rId2"/>
          <a:stretch>
            <a:fillRect/>
          </a:stretch>
        </p:blipFill>
        <p:spPr>
          <a:xfrm>
            <a:off x="6826885" y="2399665"/>
            <a:ext cx="4204970" cy="3249295"/>
          </a:xfrm>
          <a:prstGeom prst="rect">
            <a:avLst/>
          </a:prstGeom>
        </p:spPr>
      </p:pic>
      <p:sp>
        <p:nvSpPr>
          <p:cNvPr id="4" name="文本框 3"/>
          <p:cNvSpPr txBox="1"/>
          <p:nvPr/>
        </p:nvSpPr>
        <p:spPr>
          <a:xfrm>
            <a:off x="1543050" y="1106723"/>
            <a:ext cx="7978140" cy="369332"/>
          </a:xfrm>
          <a:prstGeom prst="rect">
            <a:avLst/>
          </a:prstGeom>
          <a:noFill/>
        </p:spPr>
        <p:txBody>
          <a:bodyPr wrap="square" rtlCol="0">
            <a:spAutoFit/>
          </a:bodyPr>
          <a:lstStyle/>
          <a:p>
            <a:r>
              <a:rPr lang="zh-CN" altLang="en-US" b="1" dirty="0" smtClean="0"/>
              <a:t>参照用户故事，对项目每一个用例进行了功能测试，并编写了测试文档。</a:t>
            </a:r>
            <a:endParaRPr lang="zh-CN" altLang="en-US" b="1" dirty="0"/>
          </a:p>
        </p:txBody>
      </p:sp>
    </p:spTree>
    <p:extLst>
      <p:ext uri="{BB962C8B-B14F-4D97-AF65-F5344CB8AC3E}">
        <p14:creationId xmlns:p14="http://schemas.microsoft.com/office/powerpoint/2010/main" val="2257754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椭圆 49"/>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1344023" y="448348"/>
            <a:ext cx="4318000" cy="398780"/>
          </a:xfrm>
          <a:prstGeom prst="rect">
            <a:avLst/>
          </a:prstGeom>
        </p:spPr>
        <p:txBody>
          <a:bodyPr wrap="none">
            <a:spAutoFit/>
          </a:bodyPr>
          <a:lstStyle/>
          <a:p>
            <a:r>
              <a:rPr lang="zh-CN" altLang="en-US" sz="2000" b="1" dirty="0">
                <a:solidFill>
                  <a:schemeClr val="tx1">
                    <a:lumMod val="75000"/>
                    <a:lumOff val="25000"/>
                  </a:schemeClr>
                </a:solidFill>
              </a:rPr>
              <a:t>功能测试在项目中的体现    </a:t>
            </a:r>
            <a:r>
              <a:rPr lang="en-US" altLang="zh-CN" sz="2000" b="1" dirty="0">
                <a:solidFill>
                  <a:schemeClr val="tx1">
                    <a:lumMod val="75000"/>
                    <a:lumOff val="25000"/>
                  </a:schemeClr>
                </a:solidFill>
              </a:rPr>
              <a:t>-</a:t>
            </a:r>
            <a:r>
              <a:rPr lang="zh-CN" altLang="en-US" sz="2000" b="1" dirty="0">
                <a:solidFill>
                  <a:schemeClr val="tx1">
                    <a:lumMod val="75000"/>
                    <a:lumOff val="25000"/>
                  </a:schemeClr>
                </a:solidFill>
              </a:rPr>
              <a:t>登录测试</a:t>
            </a:r>
          </a:p>
        </p:txBody>
      </p:sp>
      <p:sp>
        <p:nvSpPr>
          <p:cNvPr id="10" name="矩形 9"/>
          <p:cNvSpPr/>
          <p:nvPr/>
        </p:nvSpPr>
        <p:spPr>
          <a:xfrm>
            <a:off x="4629361" y="1625601"/>
            <a:ext cx="2884170" cy="398780"/>
          </a:xfrm>
          <a:prstGeom prst="rect">
            <a:avLst/>
          </a:prstGeom>
          <a:solidFill>
            <a:srgbClr val="48A2A0">
              <a:alpha val="70000"/>
            </a:srgbClr>
          </a:solidFill>
        </p:spPr>
        <p:txBody>
          <a:bodyPr wrap="square">
            <a:spAutoFit/>
          </a:bodyPr>
          <a:lstStyle/>
          <a:p>
            <a:pPr algn="l"/>
            <a:r>
              <a:rPr lang="en-US" altLang="zh-CN" sz="2000" b="1" dirty="0">
                <a:solidFill>
                  <a:schemeClr val="bg1"/>
                </a:solidFill>
              </a:rPr>
              <a:t>         </a:t>
            </a:r>
            <a:r>
              <a:rPr lang="zh-CN" altLang="en-US" sz="2000" b="1" dirty="0">
                <a:solidFill>
                  <a:schemeClr val="bg1"/>
                </a:solidFill>
              </a:rPr>
              <a:t>登录功能测试</a:t>
            </a:r>
          </a:p>
        </p:txBody>
      </p:sp>
      <p:pic>
        <p:nvPicPr>
          <p:cNvPr id="4" name="图片 3"/>
          <p:cNvPicPr>
            <a:picLocks noChangeAspect="1"/>
          </p:cNvPicPr>
          <p:nvPr/>
        </p:nvPicPr>
        <p:blipFill>
          <a:blip r:embed="rId2"/>
          <a:stretch>
            <a:fillRect/>
          </a:stretch>
        </p:blipFill>
        <p:spPr>
          <a:xfrm>
            <a:off x="273474" y="2351452"/>
            <a:ext cx="5966459" cy="3332010"/>
          </a:xfrm>
          <a:prstGeom prst="rect">
            <a:avLst/>
          </a:prstGeom>
        </p:spPr>
      </p:pic>
      <p:pic>
        <p:nvPicPr>
          <p:cNvPr id="2" name="图片 1"/>
          <p:cNvPicPr>
            <a:picLocks noChangeAspect="1"/>
          </p:cNvPicPr>
          <p:nvPr/>
        </p:nvPicPr>
        <p:blipFill>
          <a:blip r:embed="rId3"/>
          <a:stretch>
            <a:fillRect/>
          </a:stretch>
        </p:blipFill>
        <p:spPr>
          <a:xfrm>
            <a:off x="6525711" y="2615906"/>
            <a:ext cx="6001570" cy="2803102"/>
          </a:xfrm>
          <a:prstGeom prst="rect">
            <a:avLst/>
          </a:prstGeom>
        </p:spPr>
      </p:pic>
    </p:spTree>
    <p:extLst>
      <p:ext uri="{BB962C8B-B14F-4D97-AF65-F5344CB8AC3E}">
        <p14:creationId xmlns:p14="http://schemas.microsoft.com/office/powerpoint/2010/main" val="15060945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6148955" y="3167390"/>
            <a:ext cx="941283" cy="523220"/>
          </a:xfrm>
          <a:prstGeom prst="rect">
            <a:avLst/>
          </a:prstGeom>
          <a:noFill/>
        </p:spPr>
        <p:txBody>
          <a:bodyPr wrap="none" rtlCol="0">
            <a:spAutoFit/>
          </a:bodyPr>
          <a:lstStyle/>
          <a:p>
            <a:r>
              <a:rPr lang="en-US" altLang="zh-CN" sz="2800" dirty="0" smtClean="0">
                <a:solidFill>
                  <a:srgbClr val="48A2A0"/>
                </a:solidFill>
              </a:rPr>
              <a:t>2015</a:t>
            </a:r>
            <a:endParaRPr lang="zh-CN" altLang="en-US" sz="2800" dirty="0">
              <a:solidFill>
                <a:srgbClr val="48A2A0"/>
              </a:solidFill>
            </a:endParaRPr>
          </a:p>
        </p:txBody>
      </p:sp>
      <p:sp>
        <p:nvSpPr>
          <p:cNvPr id="20" name="文本框 19"/>
          <p:cNvSpPr txBox="1"/>
          <p:nvPr/>
        </p:nvSpPr>
        <p:spPr>
          <a:xfrm>
            <a:off x="6148955" y="4356110"/>
            <a:ext cx="941283" cy="523220"/>
          </a:xfrm>
          <a:prstGeom prst="rect">
            <a:avLst/>
          </a:prstGeom>
          <a:noFill/>
        </p:spPr>
        <p:txBody>
          <a:bodyPr wrap="none" rtlCol="0">
            <a:spAutoFit/>
          </a:bodyPr>
          <a:lstStyle>
            <a:defPPr>
              <a:defRPr lang="zh-CN"/>
            </a:defPPr>
            <a:lvl1pPr>
              <a:defRPr sz="2800">
                <a:solidFill>
                  <a:srgbClr val="48A2A0"/>
                </a:solidFill>
              </a:defRPr>
            </a:lvl1pPr>
          </a:lstStyle>
          <a:p>
            <a:r>
              <a:rPr lang="en-US" altLang="zh-CN" dirty="0"/>
              <a:t>2013</a:t>
            </a:r>
            <a:endParaRPr lang="zh-CN" altLang="en-US" dirty="0"/>
          </a:p>
        </p:txBody>
      </p:sp>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344023" y="448348"/>
            <a:ext cx="1733167" cy="400110"/>
          </a:xfrm>
          <a:prstGeom prst="rect">
            <a:avLst/>
          </a:prstGeom>
        </p:spPr>
        <p:txBody>
          <a:bodyPr wrap="none">
            <a:spAutoFit/>
          </a:bodyPr>
          <a:lstStyle/>
          <a:p>
            <a:r>
              <a:rPr lang="zh-CN" altLang="en-US" sz="2000" b="1" dirty="0" smtClean="0">
                <a:solidFill>
                  <a:schemeClr val="tx1">
                    <a:lumMod val="75000"/>
                    <a:lumOff val="25000"/>
                  </a:schemeClr>
                </a:solidFill>
              </a:rPr>
              <a:t>项目概述文档</a:t>
            </a:r>
            <a:endParaRPr lang="zh-CN" altLang="en-US" sz="2000" b="1" dirty="0">
              <a:solidFill>
                <a:schemeClr val="tx1">
                  <a:lumMod val="75000"/>
                  <a:lumOff val="25000"/>
                </a:schemeClr>
              </a:solidFill>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235" y="1162778"/>
            <a:ext cx="5787739" cy="4827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8645236" y="2731325"/>
            <a:ext cx="3099460" cy="1200329"/>
          </a:xfrm>
          <a:prstGeom prst="rect">
            <a:avLst/>
          </a:prstGeom>
          <a:noFill/>
        </p:spPr>
        <p:txBody>
          <a:bodyPr wrap="square" rtlCol="0">
            <a:spAutoFit/>
          </a:bodyPr>
          <a:lstStyle/>
          <a:p>
            <a:r>
              <a:rPr lang="zh-CN" altLang="en-US" b="1" dirty="0" smtClean="0"/>
              <a:t>项目概述文档：</a:t>
            </a:r>
            <a:endParaRPr lang="en-US" altLang="zh-CN" b="1" dirty="0"/>
          </a:p>
          <a:p>
            <a:r>
              <a:rPr lang="en-US" altLang="zh-CN" dirty="0" smtClean="0"/>
              <a:t>         </a:t>
            </a:r>
            <a:r>
              <a:rPr lang="zh-CN" altLang="en-US" dirty="0" smtClean="0"/>
              <a:t>主要包括项目主要做了什么，项目架构，项目目录结构与部署方案。</a:t>
            </a:r>
            <a:endParaRPr lang="zh-CN" altLang="en-US" dirty="0"/>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7548" y="2009714"/>
            <a:ext cx="6159483" cy="4848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1880" y="2731325"/>
            <a:ext cx="4995151" cy="4326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矩形 29"/>
          <p:cNvSpPr/>
          <p:nvPr/>
        </p:nvSpPr>
        <p:spPr>
          <a:xfrm>
            <a:off x="1344023" y="764961"/>
            <a:ext cx="1736373" cy="261610"/>
          </a:xfrm>
          <a:prstGeom prst="rect">
            <a:avLst/>
          </a:prstGeom>
        </p:spPr>
        <p:txBody>
          <a:bodyPr wrap="none">
            <a:spAutoFit/>
          </a:bodyPr>
          <a:lstStyle/>
          <a:p>
            <a:r>
              <a:rPr lang="zh-CN" altLang="en-US" sz="1100" dirty="0">
                <a:solidFill>
                  <a:schemeClr val="bg1">
                    <a:lumMod val="50000"/>
                  </a:schemeClr>
                </a:solidFill>
              </a:rPr>
              <a:t>文档</a:t>
            </a:r>
            <a:r>
              <a:rPr lang="zh-CN" altLang="en-US" sz="1100" dirty="0" smtClean="0">
                <a:solidFill>
                  <a:schemeClr val="bg1">
                    <a:lumMod val="50000"/>
                  </a:schemeClr>
                </a:solidFill>
              </a:rPr>
              <a:t>整理与部分配置文件</a:t>
            </a:r>
            <a:endParaRPr lang="zh-CN" altLang="en-US" sz="1100" dirty="0">
              <a:solidFill>
                <a:schemeClr val="bg1">
                  <a:lumMod val="50000"/>
                </a:schemeClr>
              </a:solidFill>
            </a:endParaRPr>
          </a:p>
        </p:txBody>
      </p:sp>
      <p:sp>
        <p:nvSpPr>
          <p:cNvPr id="12" name="文本框 11"/>
          <p:cNvSpPr txBox="1"/>
          <p:nvPr/>
        </p:nvSpPr>
        <p:spPr>
          <a:xfrm>
            <a:off x="7726680" y="222022"/>
            <a:ext cx="4018016" cy="1261884"/>
          </a:xfrm>
          <a:prstGeom prst="rect">
            <a:avLst/>
          </a:prstGeom>
          <a:noFill/>
        </p:spPr>
        <p:txBody>
          <a:bodyPr wrap="square" rtlCol="0">
            <a:spAutoFit/>
          </a:bodyPr>
          <a:lstStyle/>
          <a:p>
            <a:r>
              <a:rPr lang="zh-CN" altLang="en-US" sz="1400" dirty="0" smtClean="0"/>
              <a:t>       为</a:t>
            </a:r>
            <a:r>
              <a:rPr lang="zh-CN" altLang="en-US" sz="1400" dirty="0"/>
              <a:t>满足规范，严谨的开发流程，我们从设计到开始制作，最后到项目完成的过程中编写</a:t>
            </a:r>
            <a:r>
              <a:rPr lang="en-US" altLang="zh-CN" sz="1400" dirty="0"/>
              <a:t>/</a:t>
            </a:r>
            <a:r>
              <a:rPr lang="zh-CN" altLang="en-US" sz="1400" dirty="0"/>
              <a:t>生成了许多文档与配置文件；包括项目概述文档，接口文档，功能需求文档，数据库设计文档与配置文件等</a:t>
            </a:r>
            <a:r>
              <a:rPr lang="en-US" altLang="zh-CN" sz="2000" b="1" dirty="0"/>
              <a:t>12</a:t>
            </a:r>
            <a:r>
              <a:rPr lang="zh-CN" altLang="en-US" sz="1400" dirty="0"/>
              <a:t>个文档与配置文件。</a:t>
            </a:r>
          </a:p>
        </p:txBody>
      </p:sp>
    </p:spTree>
    <p:extLst>
      <p:ext uri="{BB962C8B-B14F-4D97-AF65-F5344CB8AC3E}">
        <p14:creationId xmlns:p14="http://schemas.microsoft.com/office/powerpoint/2010/main" val="167614640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344023" y="448348"/>
            <a:ext cx="1217000" cy="400110"/>
          </a:xfrm>
          <a:prstGeom prst="rect">
            <a:avLst/>
          </a:prstGeom>
        </p:spPr>
        <p:txBody>
          <a:bodyPr wrap="none">
            <a:spAutoFit/>
          </a:bodyPr>
          <a:lstStyle/>
          <a:p>
            <a:r>
              <a:rPr lang="zh-CN" altLang="en-US" sz="2000" b="1" dirty="0" smtClean="0">
                <a:solidFill>
                  <a:schemeClr val="tx1">
                    <a:lumMod val="75000"/>
                    <a:lumOff val="25000"/>
                  </a:schemeClr>
                </a:solidFill>
              </a:rPr>
              <a:t>接口文档</a:t>
            </a:r>
            <a:endParaRPr lang="zh-CN" altLang="en-US" sz="2000" b="1" dirty="0">
              <a:solidFill>
                <a:schemeClr val="tx1">
                  <a:lumMod val="75000"/>
                  <a:lumOff val="25000"/>
                </a:schemeClr>
              </a:solidFill>
            </a:endParaRPr>
          </a:p>
        </p:txBody>
      </p:sp>
      <p:sp>
        <p:nvSpPr>
          <p:cNvPr id="2" name="TextBox 1"/>
          <p:cNvSpPr txBox="1"/>
          <p:nvPr/>
        </p:nvSpPr>
        <p:spPr>
          <a:xfrm>
            <a:off x="8645236" y="2731325"/>
            <a:ext cx="3241964" cy="2585323"/>
          </a:xfrm>
          <a:prstGeom prst="rect">
            <a:avLst/>
          </a:prstGeom>
          <a:noFill/>
        </p:spPr>
        <p:txBody>
          <a:bodyPr wrap="square" rtlCol="0">
            <a:spAutoFit/>
          </a:bodyPr>
          <a:lstStyle/>
          <a:p>
            <a:r>
              <a:rPr lang="zh-CN" altLang="en-US" b="1" dirty="0"/>
              <a:t>接口</a:t>
            </a:r>
            <a:r>
              <a:rPr lang="zh-CN" altLang="en-US" b="1" dirty="0" smtClean="0"/>
              <a:t>文档：</a:t>
            </a:r>
            <a:endParaRPr lang="en-US" altLang="zh-CN" b="1" dirty="0"/>
          </a:p>
          <a:p>
            <a:r>
              <a:rPr lang="en-US" altLang="zh-CN" dirty="0" smtClean="0"/>
              <a:t>         </a:t>
            </a:r>
            <a:r>
              <a:rPr lang="zh-CN" altLang="en-US" dirty="0" smtClean="0"/>
              <a:t>包括前后台接口文档与</a:t>
            </a:r>
            <a:r>
              <a:rPr lang="en-US" altLang="zh-CN" dirty="0" smtClean="0"/>
              <a:t>U3d</a:t>
            </a:r>
            <a:r>
              <a:rPr lang="zh-CN" altLang="en-US" dirty="0" smtClean="0"/>
              <a:t>与前台接口文档两部分，分别定义了前后台，</a:t>
            </a:r>
            <a:r>
              <a:rPr lang="en-US" altLang="zh-CN" dirty="0" smtClean="0"/>
              <a:t>U3d</a:t>
            </a:r>
            <a:r>
              <a:rPr lang="zh-CN" altLang="en-US" dirty="0" smtClean="0"/>
              <a:t>与前台的数据传送。接口文档是项目中比较重要的文档，它可以降低在整合过程中出现问题的风险，</a:t>
            </a:r>
            <a:r>
              <a:rPr lang="zh-CN" altLang="en-US" dirty="0"/>
              <a:t>保证我们的项目在开发过程</a:t>
            </a:r>
            <a:r>
              <a:rPr lang="zh-CN" altLang="en-US" dirty="0" smtClean="0"/>
              <a:t>中进行</a:t>
            </a:r>
            <a:r>
              <a:rPr lang="zh-CN" altLang="en-US" dirty="0"/>
              <a:t>持续</a:t>
            </a:r>
            <a:r>
              <a:rPr lang="zh-CN" altLang="en-US" dirty="0" smtClean="0"/>
              <a:t>集成。</a:t>
            </a:r>
            <a:endParaRPr lang="zh-CN" altLang="en-US" dirty="0"/>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005" y="1209843"/>
            <a:ext cx="5003526" cy="4561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0193" y="1209843"/>
            <a:ext cx="4706676" cy="4644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191" y="2565070"/>
            <a:ext cx="5876925" cy="522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6413" y="2565070"/>
            <a:ext cx="4611937" cy="4505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矩形 16"/>
          <p:cNvSpPr/>
          <p:nvPr/>
        </p:nvSpPr>
        <p:spPr>
          <a:xfrm>
            <a:off x="1344023" y="764961"/>
            <a:ext cx="1736373" cy="261610"/>
          </a:xfrm>
          <a:prstGeom prst="rect">
            <a:avLst/>
          </a:prstGeom>
        </p:spPr>
        <p:txBody>
          <a:bodyPr wrap="none">
            <a:spAutoFit/>
          </a:bodyPr>
          <a:lstStyle/>
          <a:p>
            <a:r>
              <a:rPr lang="zh-CN" altLang="en-US" sz="1100" dirty="0">
                <a:solidFill>
                  <a:schemeClr val="bg1">
                    <a:lumMod val="50000"/>
                  </a:schemeClr>
                </a:solidFill>
              </a:rPr>
              <a:t>文档</a:t>
            </a:r>
            <a:r>
              <a:rPr lang="zh-CN" altLang="en-US" sz="1100" dirty="0" smtClean="0">
                <a:solidFill>
                  <a:schemeClr val="bg1">
                    <a:lumMod val="50000"/>
                  </a:schemeClr>
                </a:solidFill>
              </a:rPr>
              <a:t>整理与部分配置文件</a:t>
            </a:r>
            <a:endParaRPr lang="zh-CN" altLang="en-US" sz="1100" dirty="0">
              <a:solidFill>
                <a:schemeClr val="bg1">
                  <a:lumMod val="50000"/>
                </a:schemeClr>
              </a:solidFill>
            </a:endParaRPr>
          </a:p>
        </p:txBody>
      </p:sp>
    </p:spTree>
    <p:extLst>
      <p:ext uri="{BB962C8B-B14F-4D97-AF65-F5344CB8AC3E}">
        <p14:creationId xmlns:p14="http://schemas.microsoft.com/office/powerpoint/2010/main" val="19214021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344023" y="448348"/>
            <a:ext cx="1217000" cy="400110"/>
          </a:xfrm>
          <a:prstGeom prst="rect">
            <a:avLst/>
          </a:prstGeom>
        </p:spPr>
        <p:txBody>
          <a:bodyPr wrap="none">
            <a:spAutoFit/>
          </a:bodyPr>
          <a:lstStyle/>
          <a:p>
            <a:r>
              <a:rPr lang="zh-CN" altLang="en-US" sz="2000" b="1" dirty="0" smtClean="0">
                <a:solidFill>
                  <a:schemeClr val="tx1">
                    <a:lumMod val="75000"/>
                    <a:lumOff val="25000"/>
                  </a:schemeClr>
                </a:solidFill>
              </a:rPr>
              <a:t>项目概述</a:t>
            </a:r>
            <a:endParaRPr lang="zh-CN" altLang="en-US" sz="2000" b="1" dirty="0">
              <a:solidFill>
                <a:schemeClr val="tx1">
                  <a:lumMod val="75000"/>
                  <a:lumOff val="25000"/>
                </a:schemeClr>
              </a:solidFill>
            </a:endParaRPr>
          </a:p>
        </p:txBody>
      </p:sp>
      <p:sp>
        <p:nvSpPr>
          <p:cNvPr id="21" name="矩形 20"/>
          <p:cNvSpPr/>
          <p:nvPr/>
        </p:nvSpPr>
        <p:spPr>
          <a:xfrm>
            <a:off x="1344023" y="764961"/>
            <a:ext cx="1031051" cy="261610"/>
          </a:xfrm>
          <a:prstGeom prst="rect">
            <a:avLst/>
          </a:prstGeom>
        </p:spPr>
        <p:txBody>
          <a:bodyPr wrap="none">
            <a:spAutoFit/>
          </a:bodyPr>
          <a:lstStyle/>
          <a:p>
            <a:r>
              <a:rPr lang="zh-CN" altLang="en-US" sz="1100" dirty="0" smtClean="0">
                <a:solidFill>
                  <a:schemeClr val="bg1">
                    <a:lumMod val="50000"/>
                  </a:schemeClr>
                </a:solidFill>
              </a:rPr>
              <a:t>项目总体展示</a:t>
            </a:r>
            <a:endParaRPr lang="zh-CN" altLang="en-US" sz="1100" dirty="0">
              <a:solidFill>
                <a:schemeClr val="bg1">
                  <a:lumMod val="50000"/>
                </a:schemeClr>
              </a:solidFill>
            </a:endParaRPr>
          </a:p>
        </p:txBody>
      </p:sp>
      <p:sp>
        <p:nvSpPr>
          <p:cNvPr id="2" name="TextBox 1"/>
          <p:cNvSpPr txBox="1"/>
          <p:nvPr/>
        </p:nvSpPr>
        <p:spPr>
          <a:xfrm>
            <a:off x="1344023" y="1610841"/>
            <a:ext cx="2590800" cy="400110"/>
          </a:xfrm>
          <a:prstGeom prst="rect">
            <a:avLst/>
          </a:prstGeom>
          <a:noFill/>
        </p:spPr>
        <p:txBody>
          <a:bodyPr wrap="square" rtlCol="0">
            <a:spAutoFit/>
          </a:bodyPr>
          <a:lstStyle/>
          <a:p>
            <a:r>
              <a:rPr lang="en-US" altLang="zh-CN" sz="2000" dirty="0" smtClean="0">
                <a:latin typeface="微软雅黑" pitchFamily="34" charset="-122"/>
                <a:ea typeface="微软雅黑" pitchFamily="34" charset="-122"/>
              </a:rPr>
              <a:t>1.</a:t>
            </a:r>
            <a:r>
              <a:rPr lang="zh-CN" altLang="en-US" sz="2000" dirty="0" smtClean="0">
                <a:latin typeface="微软雅黑" pitchFamily="34" charset="-122"/>
                <a:ea typeface="微软雅黑" pitchFamily="34" charset="-122"/>
              </a:rPr>
              <a:t>项目目标：</a:t>
            </a:r>
            <a:endParaRPr lang="zh-CN" altLang="en-US" sz="2000" dirty="0">
              <a:latin typeface="微软雅黑" pitchFamily="34" charset="-122"/>
              <a:ea typeface="微软雅黑" pitchFamily="34" charset="-122"/>
            </a:endParaRPr>
          </a:p>
        </p:txBody>
      </p:sp>
      <p:sp>
        <p:nvSpPr>
          <p:cNvPr id="5" name="TextBox 4"/>
          <p:cNvSpPr txBox="1"/>
          <p:nvPr/>
        </p:nvSpPr>
        <p:spPr>
          <a:xfrm>
            <a:off x="2032000" y="2279709"/>
            <a:ext cx="8576733" cy="923330"/>
          </a:xfrm>
          <a:prstGeom prst="rect">
            <a:avLst/>
          </a:prstGeom>
          <a:noFill/>
        </p:spPr>
        <p:txBody>
          <a:bodyPr wrap="square" rtlCol="0">
            <a:spAutoFit/>
          </a:bodyPr>
          <a:lstStyle/>
          <a:p>
            <a:r>
              <a:rPr lang="en-US" altLang="zh-CN" dirty="0"/>
              <a:t> </a:t>
            </a:r>
            <a:r>
              <a:rPr lang="en-US" altLang="zh-CN" dirty="0" smtClean="0"/>
              <a:t>      </a:t>
            </a:r>
            <a:r>
              <a:rPr lang="zh-CN" altLang="en-US" dirty="0" smtClean="0"/>
              <a:t>本</a:t>
            </a:r>
            <a:r>
              <a:rPr lang="zh-CN" altLang="en-US" dirty="0"/>
              <a:t>项目为提供给</a:t>
            </a:r>
            <a:r>
              <a:rPr lang="en-US" altLang="zh-CN" dirty="0"/>
              <a:t>7-14</a:t>
            </a:r>
            <a:r>
              <a:rPr lang="zh-CN" altLang="en-US" dirty="0"/>
              <a:t>岁</a:t>
            </a:r>
            <a:r>
              <a:rPr lang="zh-CN" altLang="en-US" b="1" dirty="0"/>
              <a:t>青少年儿童娱乐学习使用的在线编程游戏</a:t>
            </a:r>
            <a:r>
              <a:rPr lang="zh-CN" altLang="en-US" dirty="0"/>
              <a:t>，旨在通过游戏的方式、采用可视化的形式让青少年儿童轻松愉快地掌握顺序、分支、条件等基本的程序设计流程，启蒙青少年儿童的编程思想。</a:t>
            </a:r>
          </a:p>
        </p:txBody>
      </p:sp>
      <p:sp>
        <p:nvSpPr>
          <p:cNvPr id="22" name="TextBox 21"/>
          <p:cNvSpPr txBox="1"/>
          <p:nvPr/>
        </p:nvSpPr>
        <p:spPr>
          <a:xfrm>
            <a:off x="1344023" y="3662919"/>
            <a:ext cx="2590800" cy="400110"/>
          </a:xfrm>
          <a:prstGeom prst="rect">
            <a:avLst/>
          </a:prstGeom>
          <a:noFill/>
        </p:spPr>
        <p:txBody>
          <a:bodyPr wrap="square" rtlCol="0">
            <a:spAutoFit/>
          </a:bodyPr>
          <a:lstStyle/>
          <a:p>
            <a:r>
              <a:rPr lang="en-US" altLang="zh-CN" sz="2000" dirty="0">
                <a:latin typeface="微软雅黑" pitchFamily="34" charset="-122"/>
                <a:ea typeface="微软雅黑" pitchFamily="34" charset="-122"/>
              </a:rPr>
              <a:t>2</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项目</a:t>
            </a:r>
            <a:r>
              <a:rPr lang="zh-CN" altLang="en-US" sz="2000" dirty="0">
                <a:latin typeface="微软雅黑" pitchFamily="34" charset="-122"/>
                <a:ea typeface="微软雅黑" pitchFamily="34" charset="-122"/>
              </a:rPr>
              <a:t>选型</a:t>
            </a:r>
            <a:r>
              <a:rPr lang="zh-CN" altLang="en-US" sz="2000" dirty="0" smtClean="0">
                <a:latin typeface="微软雅黑" pitchFamily="34" charset="-122"/>
                <a:ea typeface="微软雅黑" pitchFamily="34" charset="-122"/>
              </a:rPr>
              <a:t>：</a:t>
            </a:r>
            <a:endParaRPr lang="zh-CN" altLang="en-US" sz="2000" dirty="0">
              <a:latin typeface="微软雅黑" pitchFamily="34" charset="-122"/>
              <a:ea typeface="微软雅黑" pitchFamily="34"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1605123239"/>
              </p:ext>
            </p:extLst>
          </p:nvPr>
        </p:nvGraphicFramePr>
        <p:xfrm>
          <a:off x="3745444" y="3795241"/>
          <a:ext cx="4289424" cy="2847729"/>
        </p:xfrm>
        <a:graphic>
          <a:graphicData uri="http://schemas.openxmlformats.org/drawingml/2006/table">
            <a:tbl>
              <a:tblPr/>
              <a:tblGrid>
                <a:gridCol w="2144712"/>
                <a:gridCol w="2144712"/>
              </a:tblGrid>
              <a:tr h="324823">
                <a:tc>
                  <a:txBody>
                    <a:bodyPr/>
                    <a:lstStyle/>
                    <a:p>
                      <a:pPr algn="l"/>
                      <a:r>
                        <a:rPr lang="zh-CN" altLang="en-US" sz="1400" b="1" dirty="0">
                          <a:effectLst/>
                        </a:rPr>
                        <a:t>工具类型</a:t>
                      </a:r>
                    </a:p>
                  </a:txBody>
                  <a:tcPr marL="123825" marR="123825" marT="57150" marB="571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a:r>
                        <a:rPr lang="zh-CN" altLang="en-US" sz="1400" b="1">
                          <a:effectLst/>
                        </a:rPr>
                        <a:t>工具名称</a:t>
                      </a:r>
                    </a:p>
                  </a:txBody>
                  <a:tcPr marL="123825" marR="123825" marT="57150" marB="571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324823">
                <a:tc>
                  <a:txBody>
                    <a:bodyPr/>
                    <a:lstStyle/>
                    <a:p>
                      <a:pPr algn="l"/>
                      <a:r>
                        <a:rPr lang="zh-CN" altLang="en-US" sz="1400" dirty="0">
                          <a:effectLst/>
                        </a:rPr>
                        <a:t>前端核心</a:t>
                      </a:r>
                    </a:p>
                  </a:txBody>
                  <a:tcPr marL="123825" marR="123825" marT="57150" marB="571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a:r>
                        <a:rPr lang="en-US" sz="1400" dirty="0">
                          <a:effectLst/>
                        </a:rPr>
                        <a:t>Vue.js</a:t>
                      </a:r>
                    </a:p>
                  </a:txBody>
                  <a:tcPr marL="123825" marR="123825" marT="57150" marB="571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324823">
                <a:tc>
                  <a:txBody>
                    <a:bodyPr/>
                    <a:lstStyle/>
                    <a:p>
                      <a:pPr algn="l"/>
                      <a:r>
                        <a:rPr lang="en-US" sz="1400" dirty="0">
                          <a:effectLst/>
                        </a:rPr>
                        <a:t>UI</a:t>
                      </a:r>
                      <a:r>
                        <a:rPr lang="zh-CN" altLang="en-US" sz="1400" dirty="0">
                          <a:effectLst/>
                        </a:rPr>
                        <a:t>核心</a:t>
                      </a:r>
                    </a:p>
                  </a:txBody>
                  <a:tcPr marL="123825" marR="123825" marT="57150" marB="571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8F8F8"/>
                    </a:solidFill>
                  </a:tcPr>
                </a:tc>
                <a:tc>
                  <a:txBody>
                    <a:bodyPr/>
                    <a:lstStyle/>
                    <a:p>
                      <a:pPr algn="l"/>
                      <a:r>
                        <a:rPr lang="en-US" sz="1400">
                          <a:effectLst/>
                        </a:rPr>
                        <a:t>Element</a:t>
                      </a:r>
                    </a:p>
                  </a:txBody>
                  <a:tcPr marL="123825" marR="123825" marT="57150" marB="571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8F8F8"/>
                    </a:solidFill>
                  </a:tcPr>
                </a:tc>
              </a:tr>
              <a:tr h="324823">
                <a:tc>
                  <a:txBody>
                    <a:bodyPr/>
                    <a:lstStyle/>
                    <a:p>
                      <a:pPr algn="l"/>
                      <a:r>
                        <a:rPr lang="zh-CN" altLang="en-US" sz="1400">
                          <a:effectLst/>
                        </a:rPr>
                        <a:t>后台核心</a:t>
                      </a:r>
                    </a:p>
                  </a:txBody>
                  <a:tcPr marL="123825" marR="123825" marT="57150" marB="571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a:r>
                        <a:rPr lang="en-US" sz="1400" dirty="0">
                          <a:effectLst/>
                        </a:rPr>
                        <a:t>Python3 + </a:t>
                      </a:r>
                      <a:r>
                        <a:rPr lang="en-US" sz="1400" dirty="0" err="1">
                          <a:effectLst/>
                        </a:rPr>
                        <a:t>Django</a:t>
                      </a:r>
                      <a:endParaRPr lang="en-US" sz="1400" dirty="0">
                        <a:effectLst/>
                      </a:endParaRPr>
                    </a:p>
                  </a:txBody>
                  <a:tcPr marL="123825" marR="123825" marT="57150" marB="571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554109">
                <a:tc>
                  <a:txBody>
                    <a:bodyPr/>
                    <a:lstStyle/>
                    <a:p>
                      <a:pPr algn="l"/>
                      <a:r>
                        <a:rPr lang="zh-CN" altLang="en-US" sz="1400" dirty="0">
                          <a:effectLst/>
                        </a:rPr>
                        <a:t>第三方库</a:t>
                      </a:r>
                    </a:p>
                  </a:txBody>
                  <a:tcPr marL="123825" marR="123825" marT="57150" marB="571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8F8F8"/>
                    </a:solidFill>
                  </a:tcPr>
                </a:tc>
                <a:tc>
                  <a:txBody>
                    <a:bodyPr/>
                    <a:lstStyle/>
                    <a:p>
                      <a:pPr algn="l"/>
                      <a:r>
                        <a:rPr lang="en-US" sz="1400" dirty="0">
                          <a:effectLst/>
                        </a:rPr>
                        <a:t>Google </a:t>
                      </a:r>
                      <a:r>
                        <a:rPr lang="en-US" sz="1400" dirty="0" err="1">
                          <a:effectLst/>
                        </a:rPr>
                        <a:t>Blockly,Code</a:t>
                      </a:r>
                      <a:r>
                        <a:rPr lang="en-US" sz="1400" dirty="0">
                          <a:effectLst/>
                        </a:rPr>
                        <a:t> Mirror</a:t>
                      </a:r>
                    </a:p>
                  </a:txBody>
                  <a:tcPr marL="123825" marR="123825" marT="57150" marB="571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8F8F8"/>
                    </a:solidFill>
                  </a:tcPr>
                </a:tc>
              </a:tr>
              <a:tr h="324823">
                <a:tc>
                  <a:txBody>
                    <a:bodyPr/>
                    <a:lstStyle/>
                    <a:p>
                      <a:pPr algn="l"/>
                      <a:r>
                        <a:rPr lang="zh-CN" altLang="en-US" sz="1400" dirty="0">
                          <a:effectLst/>
                        </a:rPr>
                        <a:t>包管理工具</a:t>
                      </a:r>
                    </a:p>
                  </a:txBody>
                  <a:tcPr marL="123825" marR="123825" marT="57150" marB="571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a:r>
                        <a:rPr lang="en-US" sz="1400">
                          <a:effectLst/>
                        </a:rPr>
                        <a:t>pip,npm</a:t>
                      </a:r>
                    </a:p>
                  </a:txBody>
                  <a:tcPr marL="123825" marR="123825" marT="57150" marB="571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324823">
                <a:tc>
                  <a:txBody>
                    <a:bodyPr/>
                    <a:lstStyle/>
                    <a:p>
                      <a:pPr algn="l"/>
                      <a:r>
                        <a:rPr lang="zh-CN" altLang="en-US" sz="1400">
                          <a:effectLst/>
                        </a:rPr>
                        <a:t>代码风格检查工具</a:t>
                      </a:r>
                    </a:p>
                  </a:txBody>
                  <a:tcPr marL="123825" marR="123825" marT="57150" marB="571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8F8F8"/>
                    </a:solidFill>
                  </a:tcPr>
                </a:tc>
                <a:tc>
                  <a:txBody>
                    <a:bodyPr/>
                    <a:lstStyle/>
                    <a:p>
                      <a:pPr algn="l"/>
                      <a:r>
                        <a:rPr lang="en-US" sz="1400">
                          <a:effectLst/>
                        </a:rPr>
                        <a:t>Eslint,Pylint</a:t>
                      </a:r>
                    </a:p>
                  </a:txBody>
                  <a:tcPr marL="123825" marR="123825" marT="57150" marB="571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8F8F8"/>
                    </a:solidFill>
                  </a:tcPr>
                </a:tc>
              </a:tr>
              <a:tr h="324823">
                <a:tc>
                  <a:txBody>
                    <a:bodyPr/>
                    <a:lstStyle/>
                    <a:p>
                      <a:pPr algn="l"/>
                      <a:r>
                        <a:rPr lang="zh-CN" altLang="en-US" sz="1400">
                          <a:effectLst/>
                        </a:rPr>
                        <a:t>文档生成工具</a:t>
                      </a:r>
                    </a:p>
                  </a:txBody>
                  <a:tcPr marL="123825" marR="123825" marT="57150" marB="571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a:r>
                        <a:rPr lang="en-US" sz="1400" dirty="0" err="1">
                          <a:effectLst/>
                        </a:rPr>
                        <a:t>Doxygen</a:t>
                      </a:r>
                      <a:endParaRPr lang="en-US" sz="1400" dirty="0">
                        <a:effectLst/>
                      </a:endParaRPr>
                    </a:p>
                  </a:txBody>
                  <a:tcPr marL="123825" marR="123825" marT="57150" marB="571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72467634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344023" y="448348"/>
            <a:ext cx="3539752" cy="400110"/>
          </a:xfrm>
          <a:prstGeom prst="rect">
            <a:avLst/>
          </a:prstGeom>
        </p:spPr>
        <p:txBody>
          <a:bodyPr wrap="none">
            <a:spAutoFit/>
          </a:bodyPr>
          <a:lstStyle/>
          <a:p>
            <a:r>
              <a:rPr lang="zh-CN" altLang="en-US" sz="2000" b="1" dirty="0" smtClean="0">
                <a:solidFill>
                  <a:schemeClr val="tx1">
                    <a:lumMod val="75000"/>
                    <a:lumOff val="25000"/>
                  </a:schemeClr>
                </a:solidFill>
              </a:rPr>
              <a:t>数据库设计与数据库配置文档</a:t>
            </a:r>
            <a:endParaRPr lang="zh-CN" altLang="en-US" sz="2000" b="1" dirty="0">
              <a:solidFill>
                <a:schemeClr val="tx1">
                  <a:lumMod val="75000"/>
                  <a:lumOff val="25000"/>
                </a:schemeClr>
              </a:solidFill>
            </a:endParaRPr>
          </a:p>
        </p:txBody>
      </p:sp>
      <p:sp>
        <p:nvSpPr>
          <p:cNvPr id="2" name="TextBox 1"/>
          <p:cNvSpPr txBox="1"/>
          <p:nvPr/>
        </p:nvSpPr>
        <p:spPr>
          <a:xfrm>
            <a:off x="8122722" y="2910230"/>
            <a:ext cx="3835730" cy="1477328"/>
          </a:xfrm>
          <a:prstGeom prst="rect">
            <a:avLst/>
          </a:prstGeom>
          <a:noFill/>
        </p:spPr>
        <p:txBody>
          <a:bodyPr wrap="square" rtlCol="0">
            <a:spAutoFit/>
          </a:bodyPr>
          <a:lstStyle/>
          <a:p>
            <a:r>
              <a:rPr lang="zh-CN" altLang="en-US" b="1" dirty="0" smtClean="0"/>
              <a:t>数据库设计与数据库配置文档：</a:t>
            </a:r>
            <a:endParaRPr lang="en-US" altLang="zh-CN" b="1" dirty="0"/>
          </a:p>
          <a:p>
            <a:r>
              <a:rPr lang="en-US" altLang="zh-CN" dirty="0" smtClean="0"/>
              <a:t>         </a:t>
            </a:r>
            <a:r>
              <a:rPr lang="zh-CN" altLang="en-US" dirty="0" smtClean="0"/>
              <a:t>数据库设计文档对表，元素，元素类型等进行设计，在此基础上，我们制作了数据库配置文档来保证在开发过程中数据库的一致性。</a:t>
            </a:r>
            <a:endParaRPr lang="zh-CN"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99" y="1106723"/>
            <a:ext cx="3933825" cy="585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235" y="2157907"/>
            <a:ext cx="6124575" cy="581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620" y="2517496"/>
            <a:ext cx="6096000"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4023" y="2808806"/>
            <a:ext cx="6172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8226" y="3216062"/>
            <a:ext cx="4719394" cy="4433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矩形 18"/>
          <p:cNvSpPr/>
          <p:nvPr/>
        </p:nvSpPr>
        <p:spPr>
          <a:xfrm>
            <a:off x="1344023" y="764961"/>
            <a:ext cx="1736373" cy="261610"/>
          </a:xfrm>
          <a:prstGeom prst="rect">
            <a:avLst/>
          </a:prstGeom>
        </p:spPr>
        <p:txBody>
          <a:bodyPr wrap="none">
            <a:spAutoFit/>
          </a:bodyPr>
          <a:lstStyle/>
          <a:p>
            <a:r>
              <a:rPr lang="zh-CN" altLang="en-US" sz="1100" dirty="0">
                <a:solidFill>
                  <a:schemeClr val="bg1">
                    <a:lumMod val="50000"/>
                  </a:schemeClr>
                </a:solidFill>
              </a:rPr>
              <a:t>文档</a:t>
            </a:r>
            <a:r>
              <a:rPr lang="zh-CN" altLang="en-US" sz="1100" dirty="0" smtClean="0">
                <a:solidFill>
                  <a:schemeClr val="bg1">
                    <a:lumMod val="50000"/>
                  </a:schemeClr>
                </a:solidFill>
              </a:rPr>
              <a:t>整理与部分配置文件</a:t>
            </a:r>
            <a:endParaRPr lang="zh-CN" altLang="en-US" sz="1100" dirty="0">
              <a:solidFill>
                <a:schemeClr val="bg1">
                  <a:lumMod val="50000"/>
                </a:schemeClr>
              </a:solidFill>
            </a:endParaRPr>
          </a:p>
        </p:txBody>
      </p:sp>
    </p:spTree>
    <p:extLst>
      <p:ext uri="{BB962C8B-B14F-4D97-AF65-F5344CB8AC3E}">
        <p14:creationId xmlns:p14="http://schemas.microsoft.com/office/powerpoint/2010/main" val="353271540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344023" y="448348"/>
            <a:ext cx="1991251" cy="400110"/>
          </a:xfrm>
          <a:prstGeom prst="rect">
            <a:avLst/>
          </a:prstGeom>
        </p:spPr>
        <p:txBody>
          <a:bodyPr wrap="none">
            <a:spAutoFit/>
          </a:bodyPr>
          <a:lstStyle/>
          <a:p>
            <a:r>
              <a:rPr lang="zh-CN" altLang="en-US" sz="2000" b="1" dirty="0" smtClean="0">
                <a:solidFill>
                  <a:schemeClr val="tx1">
                    <a:lumMod val="75000"/>
                    <a:lumOff val="25000"/>
                  </a:schemeClr>
                </a:solidFill>
              </a:rPr>
              <a:t>包管理配置文件</a:t>
            </a:r>
            <a:endParaRPr lang="zh-CN" altLang="en-US" sz="2000" b="1" dirty="0">
              <a:solidFill>
                <a:schemeClr val="tx1">
                  <a:lumMod val="75000"/>
                  <a:lumOff val="25000"/>
                </a:schemeClr>
              </a:solidFill>
            </a:endParaRPr>
          </a:p>
        </p:txBody>
      </p:sp>
      <p:sp>
        <p:nvSpPr>
          <p:cNvPr id="29" name="矩形 28"/>
          <p:cNvSpPr/>
          <p:nvPr/>
        </p:nvSpPr>
        <p:spPr>
          <a:xfrm>
            <a:off x="1344023" y="764961"/>
            <a:ext cx="1736373" cy="261610"/>
          </a:xfrm>
          <a:prstGeom prst="rect">
            <a:avLst/>
          </a:prstGeom>
        </p:spPr>
        <p:txBody>
          <a:bodyPr wrap="none">
            <a:spAutoFit/>
          </a:bodyPr>
          <a:lstStyle/>
          <a:p>
            <a:r>
              <a:rPr lang="zh-CN" altLang="en-US" sz="1100" dirty="0">
                <a:solidFill>
                  <a:schemeClr val="bg1">
                    <a:lumMod val="50000"/>
                  </a:schemeClr>
                </a:solidFill>
              </a:rPr>
              <a:t>文档</a:t>
            </a:r>
            <a:r>
              <a:rPr lang="zh-CN" altLang="en-US" sz="1100" dirty="0" smtClean="0">
                <a:solidFill>
                  <a:schemeClr val="bg1">
                    <a:lumMod val="50000"/>
                  </a:schemeClr>
                </a:solidFill>
              </a:rPr>
              <a:t>整理与部分配置文件</a:t>
            </a:r>
            <a:endParaRPr lang="zh-CN" altLang="en-US" sz="1100" dirty="0">
              <a:solidFill>
                <a:schemeClr val="bg1">
                  <a:lumMod val="50000"/>
                </a:schemeClr>
              </a:solidFill>
            </a:endParaRPr>
          </a:p>
        </p:txBody>
      </p:sp>
      <p:sp>
        <p:nvSpPr>
          <p:cNvPr id="2" name="TextBox 1"/>
          <p:cNvSpPr txBox="1"/>
          <p:nvPr/>
        </p:nvSpPr>
        <p:spPr>
          <a:xfrm>
            <a:off x="7813963" y="2778827"/>
            <a:ext cx="3903023" cy="1754326"/>
          </a:xfrm>
          <a:prstGeom prst="rect">
            <a:avLst/>
          </a:prstGeom>
          <a:noFill/>
        </p:spPr>
        <p:txBody>
          <a:bodyPr wrap="square" rtlCol="0">
            <a:spAutoFit/>
          </a:bodyPr>
          <a:lstStyle/>
          <a:p>
            <a:r>
              <a:rPr lang="zh-CN" altLang="en-US" b="1" dirty="0" smtClean="0"/>
              <a:t>包管理配置文件：</a:t>
            </a:r>
            <a:endParaRPr lang="en-US" altLang="zh-CN" b="1" dirty="0" smtClean="0"/>
          </a:p>
          <a:p>
            <a:r>
              <a:rPr lang="en-US" altLang="zh-CN" dirty="0" smtClean="0"/>
              <a:t>         </a:t>
            </a:r>
            <a:r>
              <a:rPr lang="en-US" altLang="zh-CN" dirty="0" err="1" smtClean="0"/>
              <a:t>package.json</a:t>
            </a:r>
            <a:r>
              <a:rPr lang="zh-CN" altLang="en-US" dirty="0" smtClean="0"/>
              <a:t>文件负责安装项目所依赖的</a:t>
            </a:r>
            <a:r>
              <a:rPr lang="en-US" altLang="zh-CN" dirty="0" err="1" smtClean="0"/>
              <a:t>npm</a:t>
            </a:r>
            <a:r>
              <a:rPr lang="zh-CN" altLang="en-US" dirty="0" smtClean="0"/>
              <a:t>包。这个配置文件可以展示</a:t>
            </a:r>
            <a:r>
              <a:rPr lang="zh-CN" altLang="en-US" dirty="0"/>
              <a:t>项目所依赖的</a:t>
            </a:r>
            <a:r>
              <a:rPr lang="en-US" altLang="zh-CN" dirty="0" err="1"/>
              <a:t>npm</a:t>
            </a:r>
            <a:r>
              <a:rPr lang="zh-CN" altLang="en-US" dirty="0" smtClean="0"/>
              <a:t>包，同时允许</a:t>
            </a:r>
            <a:r>
              <a:rPr lang="zh-CN" altLang="en-US" dirty="0"/>
              <a:t>你指定一个包的</a:t>
            </a:r>
            <a:r>
              <a:rPr lang="zh-CN" altLang="en-US" dirty="0" smtClean="0"/>
              <a:t>版本，让我们建立</a:t>
            </a:r>
            <a:r>
              <a:rPr lang="zh-CN" altLang="en-US" dirty="0"/>
              <a:t>起</a:t>
            </a:r>
            <a:r>
              <a:rPr lang="zh-CN" altLang="en-US" dirty="0" smtClean="0"/>
              <a:t>稳定开发环境。</a:t>
            </a:r>
            <a:endParaRPr lang="zh-CN" altLang="en-US"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085" y="1294410"/>
            <a:ext cx="5780491" cy="5035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0278" y="1936091"/>
            <a:ext cx="5614917" cy="4815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958646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344023" y="448348"/>
            <a:ext cx="1733167" cy="400110"/>
          </a:xfrm>
          <a:prstGeom prst="rect">
            <a:avLst/>
          </a:prstGeom>
        </p:spPr>
        <p:txBody>
          <a:bodyPr wrap="none">
            <a:spAutoFit/>
          </a:bodyPr>
          <a:lstStyle/>
          <a:p>
            <a:r>
              <a:rPr lang="zh-CN" altLang="en-US" sz="2000" b="1" dirty="0" smtClean="0">
                <a:solidFill>
                  <a:schemeClr val="tx1">
                    <a:lumMod val="75000"/>
                    <a:lumOff val="25000"/>
                  </a:schemeClr>
                </a:solidFill>
              </a:rPr>
              <a:t>功能测试文档</a:t>
            </a:r>
            <a:endParaRPr lang="zh-CN" altLang="en-US" sz="2000" b="1" dirty="0">
              <a:solidFill>
                <a:schemeClr val="tx1">
                  <a:lumMod val="75000"/>
                  <a:lumOff val="25000"/>
                </a:schemeClr>
              </a:solidFill>
            </a:endParaRPr>
          </a:p>
        </p:txBody>
      </p:sp>
      <p:sp>
        <p:nvSpPr>
          <p:cNvPr id="2" name="TextBox 1"/>
          <p:cNvSpPr txBox="1"/>
          <p:nvPr/>
        </p:nvSpPr>
        <p:spPr>
          <a:xfrm>
            <a:off x="8645236" y="2731325"/>
            <a:ext cx="3099460" cy="1200329"/>
          </a:xfrm>
          <a:prstGeom prst="rect">
            <a:avLst/>
          </a:prstGeom>
          <a:noFill/>
        </p:spPr>
        <p:txBody>
          <a:bodyPr wrap="square" rtlCol="0">
            <a:spAutoFit/>
          </a:bodyPr>
          <a:lstStyle/>
          <a:p>
            <a:r>
              <a:rPr lang="zh-CN" altLang="en-US" b="1" dirty="0" smtClean="0"/>
              <a:t>功能测试文档：</a:t>
            </a:r>
            <a:endParaRPr lang="en-US" altLang="zh-CN" b="1" dirty="0"/>
          </a:p>
          <a:p>
            <a:r>
              <a:rPr lang="en-US" altLang="zh-CN" dirty="0" smtClean="0"/>
              <a:t>       </a:t>
            </a:r>
            <a:r>
              <a:rPr lang="zh-CN" altLang="en-US" dirty="0" smtClean="0"/>
              <a:t>主要测试各用例是否完成对应的功能，记录配置过程。</a:t>
            </a:r>
            <a:endParaRPr lang="zh-CN"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235" y="1106723"/>
            <a:ext cx="4193590" cy="4759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819" y="1716875"/>
            <a:ext cx="4126742" cy="4429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153" y="2263443"/>
            <a:ext cx="4190258" cy="4725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0606" y="2833155"/>
            <a:ext cx="4090380" cy="465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22018" y="3374054"/>
            <a:ext cx="4082604" cy="4345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38536" y="3840094"/>
            <a:ext cx="3978543" cy="4052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55796" y="4071534"/>
            <a:ext cx="3279975" cy="2986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矩形 18"/>
          <p:cNvSpPr/>
          <p:nvPr/>
        </p:nvSpPr>
        <p:spPr>
          <a:xfrm>
            <a:off x="1344023" y="764961"/>
            <a:ext cx="1736373" cy="261610"/>
          </a:xfrm>
          <a:prstGeom prst="rect">
            <a:avLst/>
          </a:prstGeom>
        </p:spPr>
        <p:txBody>
          <a:bodyPr wrap="none">
            <a:spAutoFit/>
          </a:bodyPr>
          <a:lstStyle/>
          <a:p>
            <a:r>
              <a:rPr lang="zh-CN" altLang="en-US" sz="1100" dirty="0">
                <a:solidFill>
                  <a:schemeClr val="bg1">
                    <a:lumMod val="50000"/>
                  </a:schemeClr>
                </a:solidFill>
              </a:rPr>
              <a:t>文档</a:t>
            </a:r>
            <a:r>
              <a:rPr lang="zh-CN" altLang="en-US" sz="1100" dirty="0" smtClean="0">
                <a:solidFill>
                  <a:schemeClr val="bg1">
                    <a:lumMod val="50000"/>
                  </a:schemeClr>
                </a:solidFill>
              </a:rPr>
              <a:t>整理与部分配置文件</a:t>
            </a:r>
            <a:endParaRPr lang="zh-CN" altLang="en-US" sz="1100" dirty="0">
              <a:solidFill>
                <a:schemeClr val="bg1">
                  <a:lumMod val="50000"/>
                </a:schemeClr>
              </a:solidFill>
            </a:endParaRPr>
          </a:p>
        </p:txBody>
      </p:sp>
    </p:spTree>
    <p:extLst>
      <p:ext uri="{BB962C8B-B14F-4D97-AF65-F5344CB8AC3E}">
        <p14:creationId xmlns:p14="http://schemas.microsoft.com/office/powerpoint/2010/main" val="209490990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344023" y="448348"/>
            <a:ext cx="1733167" cy="400110"/>
          </a:xfrm>
          <a:prstGeom prst="rect">
            <a:avLst/>
          </a:prstGeom>
        </p:spPr>
        <p:txBody>
          <a:bodyPr wrap="none">
            <a:spAutoFit/>
          </a:bodyPr>
          <a:lstStyle/>
          <a:p>
            <a:r>
              <a:rPr lang="zh-CN" altLang="en-US" sz="2000" b="1" dirty="0" smtClean="0">
                <a:solidFill>
                  <a:schemeClr val="tx1">
                    <a:lumMod val="75000"/>
                    <a:lumOff val="25000"/>
                  </a:schemeClr>
                </a:solidFill>
              </a:rPr>
              <a:t>游戏设计文档</a:t>
            </a:r>
            <a:endParaRPr lang="zh-CN" altLang="en-US" sz="2000" b="1" dirty="0">
              <a:solidFill>
                <a:schemeClr val="tx1">
                  <a:lumMod val="75000"/>
                  <a:lumOff val="25000"/>
                </a:schemeClr>
              </a:solidFill>
            </a:endParaRPr>
          </a:p>
        </p:txBody>
      </p:sp>
      <p:sp>
        <p:nvSpPr>
          <p:cNvPr id="2" name="TextBox 1"/>
          <p:cNvSpPr txBox="1"/>
          <p:nvPr/>
        </p:nvSpPr>
        <p:spPr>
          <a:xfrm>
            <a:off x="7552707" y="2731325"/>
            <a:ext cx="3954482" cy="2308324"/>
          </a:xfrm>
          <a:prstGeom prst="rect">
            <a:avLst/>
          </a:prstGeom>
          <a:noFill/>
        </p:spPr>
        <p:txBody>
          <a:bodyPr wrap="square" rtlCol="0">
            <a:spAutoFit/>
          </a:bodyPr>
          <a:lstStyle/>
          <a:p>
            <a:r>
              <a:rPr lang="zh-CN" altLang="en-US" b="1" dirty="0"/>
              <a:t>游戏设计</a:t>
            </a:r>
            <a:r>
              <a:rPr lang="zh-CN" altLang="en-US" b="1" dirty="0" smtClean="0"/>
              <a:t>文档：</a:t>
            </a:r>
            <a:endParaRPr lang="en-US" altLang="zh-CN" b="1" dirty="0"/>
          </a:p>
          <a:p>
            <a:r>
              <a:rPr lang="en-US" altLang="zh-CN" dirty="0" smtClean="0"/>
              <a:t>         </a:t>
            </a:r>
            <a:r>
              <a:rPr lang="zh-CN" altLang="en-US" dirty="0" smtClean="0"/>
              <a:t>我们项目的核心就是游戏部分，为此我们专门写了一份游戏设计文档，其中包括游戏元素，编程块，关卡设计，游戏说明，游戏编辑等。游戏设计文档使我们在制作游戏过程中思路清晰，也在一定程度上保证了前端与游戏接口方面的一致性。</a:t>
            </a:r>
            <a:endParaRPr lang="zh-CN" alt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355" y="1213781"/>
            <a:ext cx="5099666" cy="5435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527" y="2731325"/>
            <a:ext cx="4672370" cy="4619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4282" y="3214739"/>
            <a:ext cx="4586105" cy="391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5608" y="3616311"/>
            <a:ext cx="4558543" cy="441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矩形 15"/>
          <p:cNvSpPr/>
          <p:nvPr/>
        </p:nvSpPr>
        <p:spPr>
          <a:xfrm>
            <a:off x="1344023" y="764961"/>
            <a:ext cx="1736373" cy="261610"/>
          </a:xfrm>
          <a:prstGeom prst="rect">
            <a:avLst/>
          </a:prstGeom>
        </p:spPr>
        <p:txBody>
          <a:bodyPr wrap="none">
            <a:spAutoFit/>
          </a:bodyPr>
          <a:lstStyle/>
          <a:p>
            <a:r>
              <a:rPr lang="zh-CN" altLang="en-US" sz="1100" dirty="0">
                <a:solidFill>
                  <a:schemeClr val="bg1">
                    <a:lumMod val="50000"/>
                  </a:schemeClr>
                </a:solidFill>
              </a:rPr>
              <a:t>文档</a:t>
            </a:r>
            <a:r>
              <a:rPr lang="zh-CN" altLang="en-US" sz="1100" dirty="0" smtClean="0">
                <a:solidFill>
                  <a:schemeClr val="bg1">
                    <a:lumMod val="50000"/>
                  </a:schemeClr>
                </a:solidFill>
              </a:rPr>
              <a:t>整理与部分配置文件</a:t>
            </a:r>
            <a:endParaRPr lang="zh-CN" altLang="en-US" sz="1100" dirty="0">
              <a:solidFill>
                <a:schemeClr val="bg1">
                  <a:lumMod val="50000"/>
                </a:schemeClr>
              </a:solidFill>
            </a:endParaRPr>
          </a:p>
        </p:txBody>
      </p:sp>
    </p:spTree>
    <p:extLst>
      <p:ext uri="{BB962C8B-B14F-4D97-AF65-F5344CB8AC3E}">
        <p14:creationId xmlns:p14="http://schemas.microsoft.com/office/powerpoint/2010/main" val="373015055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椭圆 17"/>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344023" y="448348"/>
            <a:ext cx="1733167" cy="400110"/>
          </a:xfrm>
          <a:prstGeom prst="rect">
            <a:avLst/>
          </a:prstGeom>
        </p:spPr>
        <p:txBody>
          <a:bodyPr wrap="none">
            <a:spAutoFit/>
          </a:bodyPr>
          <a:lstStyle/>
          <a:p>
            <a:r>
              <a:rPr lang="zh-CN" altLang="en-US" sz="2000" b="1" dirty="0" smtClean="0">
                <a:solidFill>
                  <a:schemeClr val="tx1">
                    <a:lumMod val="75000"/>
                    <a:lumOff val="25000"/>
                  </a:schemeClr>
                </a:solidFill>
              </a:rPr>
              <a:t>游戏设计文档</a:t>
            </a:r>
            <a:endParaRPr lang="zh-CN" altLang="en-US" sz="2000" b="1" dirty="0">
              <a:solidFill>
                <a:schemeClr val="tx1">
                  <a:lumMod val="75000"/>
                  <a:lumOff val="25000"/>
                </a:schemeClr>
              </a:solidFill>
            </a:endParaRPr>
          </a:p>
        </p:txBody>
      </p:sp>
      <p:sp>
        <p:nvSpPr>
          <p:cNvPr id="2" name="TextBox 1"/>
          <p:cNvSpPr txBox="1"/>
          <p:nvPr/>
        </p:nvSpPr>
        <p:spPr>
          <a:xfrm>
            <a:off x="719243" y="6381009"/>
            <a:ext cx="1620196" cy="369332"/>
          </a:xfrm>
          <a:prstGeom prst="rect">
            <a:avLst/>
          </a:prstGeom>
          <a:noFill/>
        </p:spPr>
        <p:txBody>
          <a:bodyPr wrap="square" rtlCol="0">
            <a:spAutoFit/>
          </a:bodyPr>
          <a:lstStyle/>
          <a:p>
            <a:r>
              <a:rPr lang="zh-CN" altLang="en-US" b="1" dirty="0"/>
              <a:t>云</a:t>
            </a:r>
            <a:r>
              <a:rPr lang="zh-CN" altLang="en-US" b="1" dirty="0" smtClean="0"/>
              <a:t>片使用文档</a:t>
            </a:r>
            <a:endParaRPr lang="en-US" altLang="zh-CN" b="1" dirty="0"/>
          </a:p>
        </p:txBody>
      </p:sp>
      <p:sp>
        <p:nvSpPr>
          <p:cNvPr id="16" name="矩形 15"/>
          <p:cNvSpPr/>
          <p:nvPr/>
        </p:nvSpPr>
        <p:spPr>
          <a:xfrm>
            <a:off x="1344023" y="764961"/>
            <a:ext cx="1736373" cy="261610"/>
          </a:xfrm>
          <a:prstGeom prst="rect">
            <a:avLst/>
          </a:prstGeom>
        </p:spPr>
        <p:txBody>
          <a:bodyPr wrap="none">
            <a:spAutoFit/>
          </a:bodyPr>
          <a:lstStyle/>
          <a:p>
            <a:r>
              <a:rPr lang="zh-CN" altLang="en-US" sz="1100" dirty="0">
                <a:solidFill>
                  <a:schemeClr val="bg1">
                    <a:lumMod val="50000"/>
                  </a:schemeClr>
                </a:solidFill>
              </a:rPr>
              <a:t>文档</a:t>
            </a:r>
            <a:r>
              <a:rPr lang="zh-CN" altLang="en-US" sz="1100" dirty="0" smtClean="0">
                <a:solidFill>
                  <a:schemeClr val="bg1">
                    <a:lumMod val="50000"/>
                  </a:schemeClr>
                </a:solidFill>
              </a:rPr>
              <a:t>整理与部分配置文件</a:t>
            </a:r>
            <a:endParaRPr lang="zh-CN" altLang="en-US" sz="1100" dirty="0">
              <a:solidFill>
                <a:schemeClr val="bg1">
                  <a:lumMod val="50000"/>
                </a:schemeClr>
              </a:solidFill>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699" y="1532442"/>
            <a:ext cx="3845020" cy="4783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3860" y="1532442"/>
            <a:ext cx="4741914" cy="4783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3445" y="1532442"/>
            <a:ext cx="4758524" cy="4783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2707" y="1532442"/>
            <a:ext cx="4517691" cy="4783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3324621" y="6381009"/>
            <a:ext cx="1848824" cy="369332"/>
          </a:xfrm>
          <a:prstGeom prst="rect">
            <a:avLst/>
          </a:prstGeom>
          <a:noFill/>
        </p:spPr>
        <p:txBody>
          <a:bodyPr wrap="square" rtlCol="0">
            <a:spAutoFit/>
          </a:bodyPr>
          <a:lstStyle/>
          <a:p>
            <a:r>
              <a:rPr lang="en-US" altLang="zh-CN" b="1" dirty="0" err="1" smtClean="0"/>
              <a:t>GitLab</a:t>
            </a:r>
            <a:r>
              <a:rPr lang="zh-CN" altLang="en-US" b="1" dirty="0" smtClean="0"/>
              <a:t>使用文档</a:t>
            </a:r>
            <a:endParaRPr lang="en-US" altLang="zh-CN" b="1" dirty="0"/>
          </a:p>
        </p:txBody>
      </p:sp>
      <p:sp>
        <p:nvSpPr>
          <p:cNvPr id="17" name="TextBox 16"/>
          <p:cNvSpPr txBox="1"/>
          <p:nvPr/>
        </p:nvSpPr>
        <p:spPr>
          <a:xfrm>
            <a:off x="6042787" y="6360022"/>
            <a:ext cx="1854303" cy="369332"/>
          </a:xfrm>
          <a:prstGeom prst="rect">
            <a:avLst/>
          </a:prstGeom>
          <a:noFill/>
        </p:spPr>
        <p:txBody>
          <a:bodyPr wrap="square" rtlCol="0">
            <a:spAutoFit/>
          </a:bodyPr>
          <a:lstStyle/>
          <a:p>
            <a:r>
              <a:rPr lang="en-US" altLang="zh-CN" b="1" dirty="0" err="1" smtClean="0"/>
              <a:t>Blockly</a:t>
            </a:r>
            <a:r>
              <a:rPr lang="zh-CN" altLang="en-US" b="1" dirty="0" smtClean="0"/>
              <a:t>使用文档</a:t>
            </a:r>
            <a:endParaRPr lang="en-US" altLang="zh-CN" b="1" dirty="0"/>
          </a:p>
        </p:txBody>
      </p:sp>
      <p:sp>
        <p:nvSpPr>
          <p:cNvPr id="19" name="TextBox 18"/>
          <p:cNvSpPr txBox="1"/>
          <p:nvPr/>
        </p:nvSpPr>
        <p:spPr>
          <a:xfrm>
            <a:off x="8851861" y="6381009"/>
            <a:ext cx="1620196" cy="369332"/>
          </a:xfrm>
          <a:prstGeom prst="rect">
            <a:avLst/>
          </a:prstGeom>
          <a:noFill/>
        </p:spPr>
        <p:txBody>
          <a:bodyPr wrap="square" rtlCol="0">
            <a:spAutoFit/>
          </a:bodyPr>
          <a:lstStyle/>
          <a:p>
            <a:r>
              <a:rPr lang="zh-CN" altLang="en-US" b="1" dirty="0" smtClean="0"/>
              <a:t>项目部署文档</a:t>
            </a:r>
            <a:endParaRPr lang="en-US" altLang="zh-CN" b="1" dirty="0"/>
          </a:p>
        </p:txBody>
      </p:sp>
      <p:sp>
        <p:nvSpPr>
          <p:cNvPr id="24" name="TextBox 23"/>
          <p:cNvSpPr txBox="1"/>
          <p:nvPr/>
        </p:nvSpPr>
        <p:spPr>
          <a:xfrm>
            <a:off x="3544075" y="1106723"/>
            <a:ext cx="3866127" cy="369332"/>
          </a:xfrm>
          <a:prstGeom prst="rect">
            <a:avLst/>
          </a:prstGeom>
          <a:noFill/>
        </p:spPr>
        <p:txBody>
          <a:bodyPr wrap="square" rtlCol="0">
            <a:spAutoFit/>
          </a:bodyPr>
          <a:lstStyle/>
          <a:p>
            <a:pPr algn="ctr"/>
            <a:r>
              <a:rPr lang="zh-CN" altLang="en-US" dirty="0" smtClean="0"/>
              <a:t>剩余开发文档</a:t>
            </a:r>
            <a:endParaRPr lang="en-US" altLang="zh-CN" dirty="0"/>
          </a:p>
        </p:txBody>
      </p:sp>
    </p:spTree>
    <p:extLst>
      <p:ext uri="{BB962C8B-B14F-4D97-AF65-F5344CB8AC3E}">
        <p14:creationId xmlns:p14="http://schemas.microsoft.com/office/powerpoint/2010/main" val="384177529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1344023" y="448348"/>
            <a:ext cx="3156633" cy="400110"/>
          </a:xfrm>
          <a:prstGeom prst="rect">
            <a:avLst/>
          </a:prstGeom>
        </p:spPr>
        <p:txBody>
          <a:bodyPr wrap="none">
            <a:spAutoFit/>
          </a:bodyPr>
          <a:lstStyle/>
          <a:p>
            <a:r>
              <a:rPr lang="zh-CN" altLang="en-US" sz="2000" b="1" dirty="0" smtClean="0">
                <a:solidFill>
                  <a:schemeClr val="tx1">
                    <a:lumMod val="75000"/>
                    <a:lumOff val="25000"/>
                  </a:schemeClr>
                </a:solidFill>
              </a:rPr>
              <a:t>使用</a:t>
            </a:r>
            <a:r>
              <a:rPr lang="en-US" altLang="zh-CN" sz="2000" b="1" dirty="0" err="1" smtClean="0">
                <a:solidFill>
                  <a:schemeClr val="tx1">
                    <a:lumMod val="75000"/>
                    <a:lumOff val="25000"/>
                  </a:schemeClr>
                </a:solidFill>
              </a:rPr>
              <a:t>Doxygen</a:t>
            </a:r>
            <a:r>
              <a:rPr lang="zh-CN" altLang="en-US" sz="2000" b="1" dirty="0" smtClean="0">
                <a:solidFill>
                  <a:schemeClr val="tx1">
                    <a:lumMod val="75000"/>
                    <a:lumOff val="25000"/>
                  </a:schemeClr>
                </a:solidFill>
              </a:rPr>
              <a:t>生成</a:t>
            </a:r>
            <a:r>
              <a:rPr lang="en-US" altLang="zh-CN" sz="2000" b="1" dirty="0" smtClean="0">
                <a:solidFill>
                  <a:schemeClr val="tx1">
                    <a:lumMod val="75000"/>
                    <a:lumOff val="25000"/>
                  </a:schemeClr>
                </a:solidFill>
              </a:rPr>
              <a:t>API</a:t>
            </a:r>
            <a:r>
              <a:rPr lang="zh-CN" altLang="en-US" sz="2000" b="1" dirty="0" smtClean="0">
                <a:solidFill>
                  <a:schemeClr val="tx1">
                    <a:lumMod val="75000"/>
                    <a:lumOff val="25000"/>
                  </a:schemeClr>
                </a:solidFill>
              </a:rPr>
              <a:t>文档</a:t>
            </a:r>
            <a:endParaRPr lang="zh-CN" altLang="en-US" sz="2000" b="1" dirty="0">
              <a:solidFill>
                <a:schemeClr val="tx1">
                  <a:lumMod val="75000"/>
                  <a:lumOff val="25000"/>
                </a:schemeClr>
              </a:solidFill>
            </a:endParaRPr>
          </a:p>
        </p:txBody>
      </p:sp>
      <p:sp>
        <p:nvSpPr>
          <p:cNvPr id="6" name="文本框 5"/>
          <p:cNvSpPr txBox="1"/>
          <p:nvPr/>
        </p:nvSpPr>
        <p:spPr>
          <a:xfrm>
            <a:off x="9206468" y="325237"/>
            <a:ext cx="2519235" cy="646331"/>
          </a:xfrm>
          <a:prstGeom prst="rect">
            <a:avLst/>
          </a:prstGeom>
          <a:noFill/>
        </p:spPr>
        <p:txBody>
          <a:bodyPr wrap="square" rtlCol="0">
            <a:spAutoFit/>
          </a:bodyPr>
          <a:lstStyle/>
          <a:p>
            <a:r>
              <a:rPr lang="en-US" altLang="zh-CN" dirty="0"/>
              <a:t> </a:t>
            </a:r>
            <a:r>
              <a:rPr lang="en-US" altLang="zh-CN" dirty="0" smtClean="0"/>
              <a:t>       </a:t>
            </a:r>
            <a:r>
              <a:rPr lang="zh-CN" altLang="en-US" dirty="0" smtClean="0"/>
              <a:t>最终</a:t>
            </a:r>
            <a:r>
              <a:rPr lang="en-US" altLang="zh-CN" dirty="0" err="1" smtClean="0"/>
              <a:t>Doxygen</a:t>
            </a:r>
            <a:r>
              <a:rPr lang="zh-CN" altLang="en-US" dirty="0" smtClean="0"/>
              <a:t>工具的生成结果如左图所示：</a:t>
            </a:r>
            <a:endParaRPr lang="zh-CN" altLang="en-US" dirty="0"/>
          </a:p>
        </p:txBody>
      </p:sp>
      <p:pic>
        <p:nvPicPr>
          <p:cNvPr id="3" name="图片 2"/>
          <p:cNvPicPr>
            <a:picLocks noChangeAspect="1"/>
          </p:cNvPicPr>
          <p:nvPr/>
        </p:nvPicPr>
        <p:blipFill>
          <a:blip r:embed="rId2"/>
          <a:stretch>
            <a:fillRect/>
          </a:stretch>
        </p:blipFill>
        <p:spPr>
          <a:xfrm>
            <a:off x="183832" y="1297780"/>
            <a:ext cx="3753474" cy="5406308"/>
          </a:xfrm>
          <a:prstGeom prst="rect">
            <a:avLst/>
          </a:prstGeom>
        </p:spPr>
      </p:pic>
      <p:pic>
        <p:nvPicPr>
          <p:cNvPr id="7" name="图片 6"/>
          <p:cNvPicPr>
            <a:picLocks noChangeAspect="1"/>
          </p:cNvPicPr>
          <p:nvPr/>
        </p:nvPicPr>
        <p:blipFill>
          <a:blip r:embed="rId3"/>
          <a:stretch>
            <a:fillRect/>
          </a:stretch>
        </p:blipFill>
        <p:spPr>
          <a:xfrm>
            <a:off x="4051770" y="1106723"/>
            <a:ext cx="3962400" cy="5715000"/>
          </a:xfrm>
          <a:prstGeom prst="rect">
            <a:avLst/>
          </a:prstGeom>
        </p:spPr>
      </p:pic>
      <p:pic>
        <p:nvPicPr>
          <p:cNvPr id="8" name="图片 7"/>
          <p:cNvPicPr>
            <a:picLocks noChangeAspect="1"/>
          </p:cNvPicPr>
          <p:nvPr/>
        </p:nvPicPr>
        <p:blipFill>
          <a:blip r:embed="rId4"/>
          <a:stretch>
            <a:fillRect/>
          </a:stretch>
        </p:blipFill>
        <p:spPr>
          <a:xfrm>
            <a:off x="8334375" y="1297780"/>
            <a:ext cx="3743325" cy="5029200"/>
          </a:xfrm>
          <a:prstGeom prst="rect">
            <a:avLst/>
          </a:prstGeom>
        </p:spPr>
      </p:pic>
    </p:spTree>
    <p:extLst>
      <p:ext uri="{BB962C8B-B14F-4D97-AF65-F5344CB8AC3E}">
        <p14:creationId xmlns:p14="http://schemas.microsoft.com/office/powerpoint/2010/main" val="102231647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1344023" y="448348"/>
            <a:ext cx="2236510" cy="400110"/>
          </a:xfrm>
          <a:prstGeom prst="rect">
            <a:avLst/>
          </a:prstGeom>
        </p:spPr>
        <p:txBody>
          <a:bodyPr wrap="none">
            <a:spAutoFit/>
          </a:bodyPr>
          <a:lstStyle/>
          <a:p>
            <a:r>
              <a:rPr lang="zh-CN" altLang="en-US" sz="2000" b="1" dirty="0" smtClean="0">
                <a:solidFill>
                  <a:schemeClr val="tx1">
                    <a:lumMod val="75000"/>
                    <a:lumOff val="25000"/>
                  </a:schemeClr>
                </a:solidFill>
              </a:rPr>
              <a:t>软件工程方法实践</a:t>
            </a:r>
            <a:endParaRPr lang="zh-CN" altLang="en-US" sz="2000" b="1" dirty="0">
              <a:solidFill>
                <a:schemeClr val="tx1">
                  <a:lumMod val="75000"/>
                  <a:lumOff val="25000"/>
                </a:schemeClr>
              </a:solidFill>
            </a:endParaRPr>
          </a:p>
        </p:txBody>
      </p:sp>
      <p:sp>
        <p:nvSpPr>
          <p:cNvPr id="6" name="文本框 5"/>
          <p:cNvSpPr txBox="1"/>
          <p:nvPr/>
        </p:nvSpPr>
        <p:spPr>
          <a:xfrm>
            <a:off x="617115" y="976967"/>
            <a:ext cx="5029305" cy="369332"/>
          </a:xfrm>
          <a:prstGeom prst="rect">
            <a:avLst/>
          </a:prstGeom>
          <a:noFill/>
        </p:spPr>
        <p:txBody>
          <a:bodyPr wrap="square" rtlCol="0">
            <a:spAutoFit/>
          </a:bodyPr>
          <a:lstStyle/>
          <a:p>
            <a:r>
              <a:rPr lang="en-US" altLang="zh-CN" dirty="0"/>
              <a:t> </a:t>
            </a:r>
            <a:r>
              <a:rPr lang="en-US" altLang="zh-CN" dirty="0" smtClean="0"/>
              <a:t>       </a:t>
            </a:r>
            <a:r>
              <a:rPr lang="zh-CN" altLang="en-US" dirty="0"/>
              <a:t>结</a:t>
            </a:r>
            <a:r>
              <a:rPr lang="zh-CN" altLang="en-US" dirty="0" smtClean="0"/>
              <a:t>对编程（互查）：</a:t>
            </a:r>
            <a:endParaRPr lang="zh-CN" altLang="en-US" dirty="0"/>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62278" y="1327611"/>
            <a:ext cx="6967562" cy="5204167"/>
          </a:xfrm>
          <a:prstGeom prst="rect">
            <a:avLst/>
          </a:prstGeom>
        </p:spPr>
      </p:pic>
    </p:spTree>
    <p:extLst>
      <p:ext uri="{BB962C8B-B14F-4D97-AF65-F5344CB8AC3E}">
        <p14:creationId xmlns:p14="http://schemas.microsoft.com/office/powerpoint/2010/main" val="132291611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1615440" y="2057400"/>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3276495" y="3718455"/>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MH_Others_1"/>
          <p:cNvSpPr txBox="1"/>
          <p:nvPr>
            <p:custDataLst>
              <p:tags r:id="rId1"/>
            </p:custDataLst>
          </p:nvPr>
        </p:nvSpPr>
        <p:spPr>
          <a:xfrm>
            <a:off x="864526" y="2860251"/>
            <a:ext cx="3955467" cy="847938"/>
          </a:xfrm>
          <a:prstGeom prst="rect">
            <a:avLst/>
          </a:prstGeom>
          <a:noFill/>
        </p:spPr>
        <p:txBody>
          <a:bodyPr wrap="square" rtlCol="0">
            <a:noAutofit/>
          </a:bodyPr>
          <a:lstStyle/>
          <a:p>
            <a:pPr algn="ctr"/>
            <a:r>
              <a:rPr lang="en-US" altLang="zh-CN" sz="4400" dirty="0" smtClean="0">
                <a:solidFill>
                  <a:schemeClr val="bg1"/>
                </a:solidFill>
                <a:effectLst>
                  <a:outerShdw blurRad="38100" dist="38100" dir="2700000" algn="tl">
                    <a:srgbClr val="000000">
                      <a:alpha val="43137"/>
                    </a:srgbClr>
                  </a:outerShdw>
                </a:effectLst>
                <a:latin typeface="+mj-lt"/>
                <a:cs typeface="Arial" pitchFamily="34" charset="0"/>
              </a:rPr>
              <a:t>PART 4</a:t>
            </a:r>
            <a:endParaRPr lang="zh-CN" altLang="en-US" sz="4400" dirty="0">
              <a:solidFill>
                <a:schemeClr val="bg1"/>
              </a:solidFill>
              <a:effectLst>
                <a:outerShdw blurRad="38100" dist="38100" dir="2700000" algn="tl">
                  <a:srgbClr val="000000">
                    <a:alpha val="43137"/>
                  </a:srgbClr>
                </a:outerShdw>
              </a:effectLst>
              <a:latin typeface="+mj-lt"/>
              <a:cs typeface="Arial" pitchFamily="34" charset="0"/>
            </a:endParaRPr>
          </a:p>
        </p:txBody>
      </p:sp>
      <p:sp>
        <p:nvSpPr>
          <p:cNvPr id="2" name="矩形 1"/>
          <p:cNvSpPr/>
          <p:nvPr/>
        </p:nvSpPr>
        <p:spPr>
          <a:xfrm>
            <a:off x="4819993" y="3006648"/>
            <a:ext cx="3416320" cy="523220"/>
          </a:xfrm>
          <a:prstGeom prst="rect">
            <a:avLst/>
          </a:prstGeom>
        </p:spPr>
        <p:txBody>
          <a:bodyPr wrap="none">
            <a:spAutoFit/>
          </a:bodyPr>
          <a:lstStyle/>
          <a:p>
            <a:r>
              <a:rPr lang="zh-CN" altLang="en-US" sz="2800" dirty="0" smtClean="0">
                <a:latin typeface="微软雅黑" pitchFamily="34" charset="-122"/>
                <a:ea typeface="微软雅黑" pitchFamily="34" charset="-122"/>
              </a:rPr>
              <a:t>项目展示与总结收获</a:t>
            </a:r>
            <a:endParaRPr lang="zh-CN" altLang="en-US" sz="2800" dirty="0">
              <a:latin typeface="微软雅黑" pitchFamily="34" charset="-122"/>
              <a:ea typeface="微软雅黑" pitchFamily="34" charset="-122"/>
            </a:endParaRPr>
          </a:p>
        </p:txBody>
      </p:sp>
    </p:spTree>
    <p:extLst>
      <p:ext uri="{BB962C8B-B14F-4D97-AF65-F5344CB8AC3E}">
        <p14:creationId xmlns:p14="http://schemas.microsoft.com/office/powerpoint/2010/main" val="223137617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344023" y="448348"/>
            <a:ext cx="1210588" cy="400110"/>
          </a:xfrm>
          <a:prstGeom prst="rect">
            <a:avLst/>
          </a:prstGeom>
        </p:spPr>
        <p:txBody>
          <a:bodyPr wrap="none">
            <a:spAutoFit/>
          </a:bodyPr>
          <a:lstStyle/>
          <a:p>
            <a:r>
              <a:rPr lang="zh-CN" altLang="en-US" sz="2000" b="1" dirty="0" smtClean="0">
                <a:solidFill>
                  <a:schemeClr val="tx1">
                    <a:lumMod val="75000"/>
                    <a:lumOff val="25000"/>
                  </a:schemeClr>
                </a:solidFill>
              </a:rPr>
              <a:t>项目展示</a:t>
            </a:r>
            <a:endParaRPr lang="zh-CN" altLang="en-US" sz="2000" b="1" dirty="0">
              <a:solidFill>
                <a:schemeClr val="tx1">
                  <a:lumMod val="75000"/>
                  <a:lumOff val="25000"/>
                </a:schemeClr>
              </a:solidFill>
            </a:endParaRPr>
          </a:p>
        </p:txBody>
      </p:sp>
      <p:sp>
        <p:nvSpPr>
          <p:cNvPr id="6" name="TextBox 4"/>
          <p:cNvSpPr txBox="1"/>
          <p:nvPr/>
        </p:nvSpPr>
        <p:spPr>
          <a:xfrm>
            <a:off x="1226820" y="1376738"/>
            <a:ext cx="10351770" cy="838884"/>
          </a:xfrm>
          <a:prstGeom prst="rect">
            <a:avLst/>
          </a:prstGeom>
          <a:noFill/>
        </p:spPr>
        <p:txBody>
          <a:bodyPr wrap="square" rtlCol="0">
            <a:spAutoFit/>
          </a:bodyPr>
          <a:lstStyle/>
          <a:p>
            <a:pPr>
              <a:lnSpc>
                <a:spcPct val="150000"/>
              </a:lnSpc>
            </a:pPr>
            <a:r>
              <a:rPr lang="zh-CN" altLang="en-US" sz="3600" dirty="0" smtClean="0"/>
              <a:t>接下来，我们进行我们的项目展示</a:t>
            </a:r>
            <a:r>
              <a:rPr lang="en-US" altLang="zh-CN" sz="3600" dirty="0" smtClean="0"/>
              <a:t>~</a:t>
            </a:r>
          </a:p>
        </p:txBody>
      </p:sp>
      <p:pic>
        <p:nvPicPr>
          <p:cNvPr id="7" name="Picture 2" descr="G:\jisuanke\HFUT_Group3\res\logo.p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7260" y="2215622"/>
            <a:ext cx="6587913" cy="3390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20254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344023" y="448348"/>
            <a:ext cx="1467068" cy="400110"/>
          </a:xfrm>
          <a:prstGeom prst="rect">
            <a:avLst/>
          </a:prstGeom>
        </p:spPr>
        <p:txBody>
          <a:bodyPr wrap="none">
            <a:spAutoFit/>
          </a:bodyPr>
          <a:lstStyle/>
          <a:p>
            <a:r>
              <a:rPr lang="zh-CN" altLang="en-US" sz="2000" b="1" dirty="0" smtClean="0">
                <a:solidFill>
                  <a:schemeClr val="tx1">
                    <a:lumMod val="75000"/>
                    <a:lumOff val="25000"/>
                  </a:schemeClr>
                </a:solidFill>
              </a:rPr>
              <a:t>总结与收获</a:t>
            </a:r>
            <a:endParaRPr lang="zh-CN" altLang="en-US" sz="2000" b="1" dirty="0">
              <a:solidFill>
                <a:schemeClr val="tx1">
                  <a:lumMod val="75000"/>
                  <a:lumOff val="25000"/>
                </a:schemeClr>
              </a:solidFill>
            </a:endParaRPr>
          </a:p>
        </p:txBody>
      </p:sp>
      <p:sp>
        <p:nvSpPr>
          <p:cNvPr id="5" name="TextBox 4"/>
          <p:cNvSpPr txBox="1"/>
          <p:nvPr/>
        </p:nvSpPr>
        <p:spPr>
          <a:xfrm>
            <a:off x="1226820" y="1376738"/>
            <a:ext cx="10351770" cy="4662815"/>
          </a:xfrm>
          <a:prstGeom prst="rect">
            <a:avLst/>
          </a:prstGeom>
          <a:noFill/>
        </p:spPr>
        <p:txBody>
          <a:bodyPr wrap="square" rtlCol="0">
            <a:spAutoFit/>
          </a:bodyPr>
          <a:lstStyle/>
          <a:p>
            <a:pPr marL="342900" indent="-342900">
              <a:lnSpc>
                <a:spcPct val="150000"/>
              </a:lnSpc>
              <a:buAutoNum type="arabicPeriod"/>
            </a:pPr>
            <a:r>
              <a:rPr lang="zh-CN" altLang="en-US" dirty="0" smtClean="0"/>
              <a:t>实践了多种软件工程方法</a:t>
            </a:r>
            <a:r>
              <a:rPr lang="en-US" altLang="zh-CN" dirty="0" smtClean="0"/>
              <a:t>——</a:t>
            </a:r>
            <a:r>
              <a:rPr lang="zh-CN" altLang="en-US" dirty="0" smtClean="0"/>
              <a:t>代码评审、结对编程、用户故事等。</a:t>
            </a:r>
            <a:endParaRPr lang="en-US" altLang="zh-CN" dirty="0" smtClean="0"/>
          </a:p>
          <a:p>
            <a:pPr marL="342900" indent="-342900">
              <a:lnSpc>
                <a:spcPct val="150000"/>
              </a:lnSpc>
              <a:buAutoNum type="arabicPeriod"/>
            </a:pPr>
            <a:endParaRPr lang="en-US" altLang="zh-CN" dirty="0"/>
          </a:p>
          <a:p>
            <a:pPr marL="342900" indent="-342900">
              <a:lnSpc>
                <a:spcPct val="150000"/>
              </a:lnSpc>
              <a:buAutoNum type="arabicPeriod"/>
            </a:pPr>
            <a:r>
              <a:rPr lang="zh-CN" altLang="en-US" dirty="0" smtClean="0"/>
              <a:t>实践了多种工具，包括了</a:t>
            </a:r>
            <a:r>
              <a:rPr lang="en-US" altLang="zh-CN" dirty="0" err="1" smtClean="0"/>
              <a:t>GitLab</a:t>
            </a:r>
            <a:r>
              <a:rPr lang="zh-CN" altLang="en-US" dirty="0" smtClean="0"/>
              <a:t>、</a:t>
            </a:r>
            <a:r>
              <a:rPr lang="en-US" altLang="zh-CN" dirty="0" smtClean="0"/>
              <a:t>CI</a:t>
            </a:r>
            <a:r>
              <a:rPr lang="zh-CN" altLang="en-US" dirty="0" smtClean="0"/>
              <a:t>、</a:t>
            </a:r>
            <a:r>
              <a:rPr lang="en-US" altLang="zh-CN" dirty="0" smtClean="0"/>
              <a:t>lint</a:t>
            </a:r>
            <a:r>
              <a:rPr lang="zh-CN" altLang="en-US" dirty="0" smtClean="0"/>
              <a:t>、单元测试工具、文档自动生成工具，代码开发高效，风险与质量可控，工程化思想。</a:t>
            </a:r>
            <a:endParaRPr lang="en-US" altLang="zh-CN" dirty="0" smtClean="0"/>
          </a:p>
          <a:p>
            <a:pPr marL="342900" indent="-342900">
              <a:lnSpc>
                <a:spcPct val="150000"/>
              </a:lnSpc>
              <a:buAutoNum type="arabicPeriod"/>
            </a:pPr>
            <a:endParaRPr lang="en-US" altLang="zh-CN" dirty="0"/>
          </a:p>
          <a:p>
            <a:pPr marL="342900" indent="-342900">
              <a:lnSpc>
                <a:spcPct val="150000"/>
              </a:lnSpc>
              <a:buAutoNum type="arabicPeriod"/>
            </a:pPr>
            <a:r>
              <a:rPr lang="zh-CN" altLang="en-US" dirty="0" smtClean="0"/>
              <a:t>编程实践，使用了</a:t>
            </a:r>
            <a:r>
              <a:rPr lang="en-US" altLang="zh-CN" dirty="0" smtClean="0"/>
              <a:t>Django + Vue.js + Element</a:t>
            </a:r>
            <a:r>
              <a:rPr lang="zh-CN" altLang="en-US" dirty="0" smtClean="0"/>
              <a:t>完全分离结构，开发高效，开发经验积累。</a:t>
            </a:r>
            <a:endParaRPr lang="en-US" altLang="zh-CN" dirty="0" smtClean="0"/>
          </a:p>
          <a:p>
            <a:pPr marL="342900" indent="-342900">
              <a:lnSpc>
                <a:spcPct val="150000"/>
              </a:lnSpc>
              <a:buAutoNum type="arabicPeriod"/>
            </a:pPr>
            <a:endParaRPr lang="en-US" altLang="zh-CN" dirty="0"/>
          </a:p>
          <a:p>
            <a:pPr marL="342900" indent="-342900">
              <a:lnSpc>
                <a:spcPct val="150000"/>
              </a:lnSpc>
              <a:buAutoNum type="arabicPeriod"/>
            </a:pPr>
            <a:r>
              <a:rPr lang="zh-CN" altLang="en-US" dirty="0" smtClean="0"/>
              <a:t>本项目着重于过程管理，我们采用了敏捷模型，在适当控制风险的基础上强调高效率、高频率迭代，以期项目能够快速完成。</a:t>
            </a:r>
            <a:endParaRPr lang="en-US" altLang="zh-CN" dirty="0" smtClean="0"/>
          </a:p>
          <a:p>
            <a:pPr marL="342900" indent="-342900">
              <a:lnSpc>
                <a:spcPct val="150000"/>
              </a:lnSpc>
              <a:buAutoNum type="arabicPeriod"/>
            </a:pPr>
            <a:endParaRPr lang="en-US" altLang="zh-CN" dirty="0"/>
          </a:p>
          <a:p>
            <a:pPr marL="342900" indent="-342900">
              <a:lnSpc>
                <a:spcPct val="150000"/>
              </a:lnSpc>
              <a:buAutoNum type="arabicPeriod"/>
            </a:pPr>
            <a:r>
              <a:rPr lang="zh-CN" altLang="en-US" b="1" dirty="0" smtClean="0"/>
              <a:t>感谢老师们的辛勤教诲与这次实训机会，我们真的收获颇丰，受益匪浅。</a:t>
            </a:r>
            <a:endParaRPr lang="en-US" altLang="zh-CN" b="1" dirty="0" smtClean="0"/>
          </a:p>
        </p:txBody>
      </p:sp>
    </p:spTree>
    <p:extLst>
      <p:ext uri="{BB962C8B-B14F-4D97-AF65-F5344CB8AC3E}">
        <p14:creationId xmlns:p14="http://schemas.microsoft.com/office/powerpoint/2010/main" val="39735161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344023" y="448348"/>
            <a:ext cx="1217000" cy="400110"/>
          </a:xfrm>
          <a:prstGeom prst="rect">
            <a:avLst/>
          </a:prstGeom>
        </p:spPr>
        <p:txBody>
          <a:bodyPr wrap="none">
            <a:spAutoFit/>
          </a:bodyPr>
          <a:lstStyle/>
          <a:p>
            <a:r>
              <a:rPr lang="zh-CN" altLang="en-US" sz="2000" b="1" dirty="0" smtClean="0">
                <a:solidFill>
                  <a:schemeClr val="tx1">
                    <a:lumMod val="75000"/>
                    <a:lumOff val="25000"/>
                  </a:schemeClr>
                </a:solidFill>
              </a:rPr>
              <a:t>项目概述</a:t>
            </a:r>
            <a:endParaRPr lang="zh-CN" altLang="en-US" sz="2000" b="1" dirty="0">
              <a:solidFill>
                <a:schemeClr val="tx1">
                  <a:lumMod val="75000"/>
                  <a:lumOff val="25000"/>
                </a:schemeClr>
              </a:solidFill>
            </a:endParaRPr>
          </a:p>
        </p:txBody>
      </p:sp>
      <p:sp>
        <p:nvSpPr>
          <p:cNvPr id="21" name="矩形 20"/>
          <p:cNvSpPr/>
          <p:nvPr/>
        </p:nvSpPr>
        <p:spPr>
          <a:xfrm>
            <a:off x="1344023" y="764961"/>
            <a:ext cx="1031051" cy="261610"/>
          </a:xfrm>
          <a:prstGeom prst="rect">
            <a:avLst/>
          </a:prstGeom>
        </p:spPr>
        <p:txBody>
          <a:bodyPr wrap="none">
            <a:spAutoFit/>
          </a:bodyPr>
          <a:lstStyle/>
          <a:p>
            <a:r>
              <a:rPr lang="zh-CN" altLang="en-US" sz="1100" dirty="0" smtClean="0">
                <a:solidFill>
                  <a:schemeClr val="bg1">
                    <a:lumMod val="50000"/>
                  </a:schemeClr>
                </a:solidFill>
              </a:rPr>
              <a:t>项目总体展示</a:t>
            </a:r>
            <a:endParaRPr lang="zh-CN" altLang="en-US" sz="1100" dirty="0">
              <a:solidFill>
                <a:schemeClr val="bg1">
                  <a:lumMod val="50000"/>
                </a:schemeClr>
              </a:solidFill>
            </a:endParaRPr>
          </a:p>
        </p:txBody>
      </p:sp>
      <p:sp>
        <p:nvSpPr>
          <p:cNvPr id="2" name="TextBox 1"/>
          <p:cNvSpPr txBox="1"/>
          <p:nvPr/>
        </p:nvSpPr>
        <p:spPr>
          <a:xfrm>
            <a:off x="1344023" y="1610841"/>
            <a:ext cx="2590800" cy="400110"/>
          </a:xfrm>
          <a:prstGeom prst="rect">
            <a:avLst/>
          </a:prstGeom>
          <a:noFill/>
        </p:spPr>
        <p:txBody>
          <a:bodyPr wrap="square" rtlCol="0">
            <a:spAutoFit/>
          </a:bodyPr>
          <a:lstStyle/>
          <a:p>
            <a:r>
              <a:rPr lang="en-US" altLang="zh-CN" sz="2000" dirty="0">
                <a:latin typeface="微软雅黑" pitchFamily="34" charset="-122"/>
                <a:ea typeface="微软雅黑" pitchFamily="34" charset="-122"/>
              </a:rPr>
              <a:t>3</a:t>
            </a:r>
            <a:r>
              <a:rPr lang="en-US" altLang="zh-CN" sz="2000" dirty="0" smtClean="0">
                <a:latin typeface="微软雅黑" pitchFamily="34" charset="-122"/>
                <a:ea typeface="微软雅黑" pitchFamily="34" charset="-122"/>
              </a:rPr>
              <a:t>.</a:t>
            </a:r>
            <a:r>
              <a:rPr lang="zh-CN" altLang="en-US" sz="2000" dirty="0">
                <a:latin typeface="微软雅黑" pitchFamily="34" charset="-122"/>
                <a:ea typeface="微软雅黑" pitchFamily="34" charset="-122"/>
              </a:rPr>
              <a:t> </a:t>
            </a:r>
            <a:r>
              <a:rPr lang="zh-CN" altLang="en-US" sz="2000" dirty="0" smtClean="0">
                <a:latin typeface="微软雅黑" pitchFamily="34" charset="-122"/>
                <a:ea typeface="微软雅黑" pitchFamily="34" charset="-122"/>
              </a:rPr>
              <a:t>团队介绍：</a:t>
            </a:r>
            <a:endParaRPr lang="zh-CN" altLang="en-US" sz="2000" dirty="0">
              <a:latin typeface="微软雅黑" pitchFamily="34" charset="-122"/>
              <a:ea typeface="微软雅黑" pitchFamily="34" charset="-122"/>
            </a:endParaRPr>
          </a:p>
        </p:txBody>
      </p:sp>
      <p:sp>
        <p:nvSpPr>
          <p:cNvPr id="10" name="TextBox 4"/>
          <p:cNvSpPr txBox="1"/>
          <p:nvPr/>
        </p:nvSpPr>
        <p:spPr>
          <a:xfrm>
            <a:off x="2032000" y="2279709"/>
            <a:ext cx="8576733" cy="2031325"/>
          </a:xfrm>
          <a:prstGeom prst="rect">
            <a:avLst/>
          </a:prstGeom>
          <a:noFill/>
        </p:spPr>
        <p:txBody>
          <a:bodyPr wrap="square" rtlCol="0">
            <a:spAutoFit/>
          </a:bodyPr>
          <a:lstStyle/>
          <a:p>
            <a:r>
              <a:rPr lang="zh-CN" altLang="en-US" dirty="0" smtClean="0"/>
              <a:t>小组简介：卓越创客。追求卓越与创新。</a:t>
            </a:r>
            <a:endParaRPr lang="en-US" altLang="zh-CN" dirty="0" smtClean="0"/>
          </a:p>
          <a:p>
            <a:endParaRPr lang="en-US" altLang="zh-CN" dirty="0" smtClean="0"/>
          </a:p>
          <a:p>
            <a:r>
              <a:rPr lang="zh-CN" altLang="en-US" dirty="0"/>
              <a:t>组长</a:t>
            </a:r>
            <a:r>
              <a:rPr lang="zh-CN" altLang="en-US" dirty="0" smtClean="0"/>
              <a:t>：刘昕宸</a:t>
            </a:r>
            <a:endParaRPr lang="en-US" altLang="zh-CN" dirty="0" smtClean="0"/>
          </a:p>
          <a:p>
            <a:r>
              <a:rPr lang="zh-CN" altLang="en-US" dirty="0" smtClean="0"/>
              <a:t>组员：周昊楠</a:t>
            </a:r>
            <a:endParaRPr lang="en-US" altLang="zh-CN" dirty="0" smtClean="0"/>
          </a:p>
          <a:p>
            <a:r>
              <a:rPr lang="en-US" altLang="zh-CN" dirty="0" smtClean="0"/>
              <a:t>           </a:t>
            </a:r>
            <a:r>
              <a:rPr lang="zh-CN" altLang="en-US" dirty="0" smtClean="0"/>
              <a:t>谷昊远</a:t>
            </a:r>
            <a:endParaRPr lang="en-US" altLang="zh-CN" dirty="0" smtClean="0"/>
          </a:p>
          <a:p>
            <a:r>
              <a:rPr lang="en-US" altLang="zh-CN" dirty="0"/>
              <a:t> </a:t>
            </a:r>
            <a:r>
              <a:rPr lang="en-US" altLang="zh-CN" dirty="0" smtClean="0"/>
              <a:t>          </a:t>
            </a:r>
            <a:r>
              <a:rPr lang="zh-CN" altLang="en-US" dirty="0" smtClean="0"/>
              <a:t>叶海松</a:t>
            </a:r>
            <a:endParaRPr lang="en-US" altLang="zh-CN" dirty="0" smtClean="0"/>
          </a:p>
          <a:p>
            <a:r>
              <a:rPr lang="en-US" altLang="zh-CN" dirty="0"/>
              <a:t> </a:t>
            </a:r>
            <a:r>
              <a:rPr lang="en-US" altLang="zh-CN" dirty="0" smtClean="0"/>
              <a:t>          </a:t>
            </a:r>
            <a:r>
              <a:rPr lang="zh-CN" altLang="en-US" dirty="0" smtClean="0"/>
              <a:t>费志伟</a:t>
            </a:r>
            <a:endParaRPr lang="en-US" altLang="zh-CN" dirty="0"/>
          </a:p>
        </p:txBody>
      </p:sp>
    </p:spTree>
    <p:extLst>
      <p:ext uri="{BB962C8B-B14F-4D97-AF65-F5344CB8AC3E}">
        <p14:creationId xmlns:p14="http://schemas.microsoft.com/office/powerpoint/2010/main" val="38705258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2503251" y="-762034"/>
            <a:ext cx="15415098" cy="15415098"/>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420238" y="-2632954"/>
            <a:ext cx="7846979" cy="7846979"/>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626912" y="5214025"/>
            <a:ext cx="2553520" cy="707886"/>
          </a:xfrm>
          <a:prstGeom prst="rect">
            <a:avLst/>
          </a:prstGeom>
          <a:noFill/>
        </p:spPr>
        <p:txBody>
          <a:bodyPr wrap="none" rtlCol="0">
            <a:spAutoFit/>
          </a:bodyPr>
          <a:lstStyle/>
          <a:p>
            <a:pPr algn="ctr"/>
            <a:r>
              <a:rPr lang="en-US" altLang="zh-CN" sz="4000" dirty="0" smtClean="0">
                <a:solidFill>
                  <a:schemeClr val="bg1"/>
                </a:solidFill>
                <a:latin typeface="Gotham Rounded Medium" panose="02000000000000000000" pitchFamily="50" charset="0"/>
              </a:rPr>
              <a:t>THANKS!</a:t>
            </a:r>
            <a:endParaRPr lang="zh-CN" altLang="en-US" sz="4000" dirty="0">
              <a:solidFill>
                <a:schemeClr val="bg1"/>
              </a:solidFill>
              <a:latin typeface="Gotham Rounded Medium" panose="02000000000000000000" pitchFamily="50" charset="0"/>
            </a:endParaRPr>
          </a:p>
        </p:txBody>
      </p:sp>
      <p:cxnSp>
        <p:nvCxnSpPr>
          <p:cNvPr id="6" name="直接连接符 5"/>
          <p:cNvCxnSpPr/>
          <p:nvPr/>
        </p:nvCxnSpPr>
        <p:spPr>
          <a:xfrm>
            <a:off x="9606013" y="5921911"/>
            <a:ext cx="140368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框 7">
            <a:hlinkClick r:id="rId2"/>
          </p:cNvPr>
          <p:cNvSpPr txBox="1"/>
          <p:nvPr/>
        </p:nvSpPr>
        <p:spPr>
          <a:xfrm>
            <a:off x="9174213" y="6107736"/>
            <a:ext cx="1619354" cy="369332"/>
          </a:xfrm>
          <a:prstGeom prst="rect">
            <a:avLst/>
          </a:prstGeom>
          <a:noFill/>
        </p:spPr>
        <p:txBody>
          <a:bodyPr wrap="none" rtlCol="0">
            <a:spAutoFit/>
          </a:bodyPr>
          <a:lstStyle/>
          <a:p>
            <a:r>
              <a:rPr lang="en-US" altLang="zh-CN" b="1" dirty="0" smtClean="0">
                <a:solidFill>
                  <a:schemeClr val="bg1"/>
                </a:solidFill>
              </a:rPr>
              <a:t>BY</a:t>
            </a:r>
            <a:r>
              <a:rPr lang="zh-CN" altLang="en-US" b="1" dirty="0" smtClean="0">
                <a:solidFill>
                  <a:schemeClr val="bg1"/>
                </a:solidFill>
              </a:rPr>
              <a:t>：卓越创客</a:t>
            </a:r>
            <a:endParaRPr lang="zh-CN" altLang="en-US" b="1" dirty="0">
              <a:solidFill>
                <a:schemeClr val="bg1"/>
              </a:solidFill>
            </a:endParaRPr>
          </a:p>
        </p:txBody>
      </p:sp>
    </p:spTree>
    <p:extLst>
      <p:ext uri="{BB962C8B-B14F-4D97-AF65-F5344CB8AC3E}">
        <p14:creationId xmlns:p14="http://schemas.microsoft.com/office/powerpoint/2010/main" val="27701613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344023" y="448348"/>
            <a:ext cx="1217000" cy="400110"/>
          </a:xfrm>
          <a:prstGeom prst="rect">
            <a:avLst/>
          </a:prstGeom>
        </p:spPr>
        <p:txBody>
          <a:bodyPr wrap="none">
            <a:spAutoFit/>
          </a:bodyPr>
          <a:lstStyle/>
          <a:p>
            <a:r>
              <a:rPr lang="zh-CN" altLang="en-US" sz="2000" b="1" dirty="0" smtClean="0">
                <a:solidFill>
                  <a:schemeClr val="tx1">
                    <a:lumMod val="75000"/>
                    <a:lumOff val="25000"/>
                  </a:schemeClr>
                </a:solidFill>
              </a:rPr>
              <a:t>项目概述</a:t>
            </a:r>
            <a:endParaRPr lang="zh-CN" altLang="en-US" sz="2000" b="1" dirty="0">
              <a:solidFill>
                <a:schemeClr val="tx1">
                  <a:lumMod val="75000"/>
                  <a:lumOff val="25000"/>
                </a:schemeClr>
              </a:solidFill>
            </a:endParaRPr>
          </a:p>
        </p:txBody>
      </p:sp>
      <p:sp>
        <p:nvSpPr>
          <p:cNvPr id="21" name="矩形 20"/>
          <p:cNvSpPr/>
          <p:nvPr/>
        </p:nvSpPr>
        <p:spPr>
          <a:xfrm>
            <a:off x="1344023" y="764961"/>
            <a:ext cx="1031051" cy="261610"/>
          </a:xfrm>
          <a:prstGeom prst="rect">
            <a:avLst/>
          </a:prstGeom>
        </p:spPr>
        <p:txBody>
          <a:bodyPr wrap="none">
            <a:spAutoFit/>
          </a:bodyPr>
          <a:lstStyle/>
          <a:p>
            <a:r>
              <a:rPr lang="zh-CN" altLang="en-US" sz="1100" dirty="0" smtClean="0">
                <a:solidFill>
                  <a:schemeClr val="bg1">
                    <a:lumMod val="50000"/>
                  </a:schemeClr>
                </a:solidFill>
              </a:rPr>
              <a:t>项目总体展示</a:t>
            </a:r>
            <a:endParaRPr lang="zh-CN" altLang="en-US" sz="1100" dirty="0">
              <a:solidFill>
                <a:schemeClr val="bg1">
                  <a:lumMod val="50000"/>
                </a:schemeClr>
              </a:solidFill>
            </a:endParaRPr>
          </a:p>
        </p:txBody>
      </p:sp>
      <p:sp>
        <p:nvSpPr>
          <p:cNvPr id="2" name="TextBox 1"/>
          <p:cNvSpPr txBox="1"/>
          <p:nvPr/>
        </p:nvSpPr>
        <p:spPr>
          <a:xfrm>
            <a:off x="830527" y="1247564"/>
            <a:ext cx="2880844" cy="400110"/>
          </a:xfrm>
          <a:prstGeom prst="rect">
            <a:avLst/>
          </a:prstGeom>
          <a:noFill/>
        </p:spPr>
        <p:txBody>
          <a:bodyPr wrap="square" rtlCol="0">
            <a:spAutoFit/>
          </a:bodyPr>
          <a:lstStyle/>
          <a:p>
            <a:r>
              <a:rPr lang="en-US" altLang="zh-CN" sz="2000" dirty="0">
                <a:latin typeface="微软雅黑" pitchFamily="34" charset="-122"/>
                <a:ea typeface="微软雅黑" pitchFamily="34" charset="-122"/>
              </a:rPr>
              <a:t>4</a:t>
            </a:r>
            <a:r>
              <a:rPr lang="en-US" altLang="zh-CN" sz="2000" dirty="0" smtClean="0">
                <a:latin typeface="微软雅黑" pitchFamily="34" charset="-122"/>
                <a:ea typeface="微软雅黑" pitchFamily="34" charset="-122"/>
              </a:rPr>
              <a:t>. </a:t>
            </a:r>
            <a:r>
              <a:rPr lang="zh-CN" altLang="en-US" sz="2000" dirty="0" smtClean="0">
                <a:latin typeface="微软雅黑" pitchFamily="34" charset="-122"/>
                <a:ea typeface="微软雅黑" pitchFamily="34" charset="-122"/>
              </a:rPr>
              <a:t>架构设计（亮点）</a:t>
            </a:r>
            <a:endParaRPr lang="zh-CN" altLang="en-US" sz="2000" dirty="0">
              <a:latin typeface="微软雅黑" pitchFamily="34" charset="-122"/>
              <a:ea typeface="微软雅黑" pitchFamily="34" charset="-122"/>
            </a:endParaRPr>
          </a:p>
        </p:txBody>
      </p:sp>
      <p:sp>
        <p:nvSpPr>
          <p:cNvPr id="5" name="TextBox 4"/>
          <p:cNvSpPr txBox="1"/>
          <p:nvPr/>
        </p:nvSpPr>
        <p:spPr>
          <a:xfrm>
            <a:off x="1226820" y="2046781"/>
            <a:ext cx="9754506" cy="923330"/>
          </a:xfrm>
          <a:prstGeom prst="rect">
            <a:avLst/>
          </a:prstGeom>
          <a:noFill/>
        </p:spPr>
        <p:txBody>
          <a:bodyPr wrap="square" rtlCol="0">
            <a:spAutoFit/>
          </a:bodyPr>
          <a:lstStyle/>
          <a:p>
            <a:r>
              <a:rPr lang="zh-CN" altLang="en-US" b="1" dirty="0" smtClean="0"/>
              <a:t>独特设计五层结构，层与层之间事先约定接口，每一层完全独立开发，利用</a:t>
            </a:r>
            <a:r>
              <a:rPr lang="en-US" altLang="zh-CN" b="1" dirty="0" err="1" smtClean="0"/>
              <a:t>GitLab</a:t>
            </a:r>
            <a:r>
              <a:rPr lang="zh-CN" altLang="en-US" b="1" dirty="0" smtClean="0"/>
              <a:t>持续集成，开发效率特别高</a:t>
            </a:r>
            <a:r>
              <a:rPr lang="en-US" altLang="zh-CN" b="1" dirty="0" smtClean="0"/>
              <a:t>!</a:t>
            </a:r>
          </a:p>
          <a:p>
            <a:endParaRPr lang="en-US" altLang="zh-CN" dirty="0" smtClean="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2275" y="2970111"/>
            <a:ext cx="5717366" cy="3240612"/>
          </a:xfrm>
          <a:prstGeom prst="rect">
            <a:avLst/>
          </a:prstGeom>
        </p:spPr>
      </p:pic>
    </p:spTree>
    <p:extLst>
      <p:ext uri="{BB962C8B-B14F-4D97-AF65-F5344CB8AC3E}">
        <p14:creationId xmlns:p14="http://schemas.microsoft.com/office/powerpoint/2010/main" val="4854064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344023" y="448348"/>
            <a:ext cx="1217000" cy="400110"/>
          </a:xfrm>
          <a:prstGeom prst="rect">
            <a:avLst/>
          </a:prstGeom>
        </p:spPr>
        <p:txBody>
          <a:bodyPr wrap="none">
            <a:spAutoFit/>
          </a:bodyPr>
          <a:lstStyle/>
          <a:p>
            <a:r>
              <a:rPr lang="zh-CN" altLang="en-US" sz="2000" b="1" dirty="0" smtClean="0">
                <a:solidFill>
                  <a:schemeClr val="tx1">
                    <a:lumMod val="75000"/>
                    <a:lumOff val="25000"/>
                  </a:schemeClr>
                </a:solidFill>
              </a:rPr>
              <a:t>项目概述</a:t>
            </a:r>
            <a:endParaRPr lang="zh-CN" altLang="en-US" sz="2000" b="1" dirty="0">
              <a:solidFill>
                <a:schemeClr val="tx1">
                  <a:lumMod val="75000"/>
                  <a:lumOff val="25000"/>
                </a:schemeClr>
              </a:solidFill>
            </a:endParaRPr>
          </a:p>
        </p:txBody>
      </p:sp>
      <p:sp>
        <p:nvSpPr>
          <p:cNvPr id="21" name="矩形 20"/>
          <p:cNvSpPr/>
          <p:nvPr/>
        </p:nvSpPr>
        <p:spPr>
          <a:xfrm>
            <a:off x="1344023" y="764961"/>
            <a:ext cx="1031051" cy="261610"/>
          </a:xfrm>
          <a:prstGeom prst="rect">
            <a:avLst/>
          </a:prstGeom>
        </p:spPr>
        <p:txBody>
          <a:bodyPr wrap="none">
            <a:spAutoFit/>
          </a:bodyPr>
          <a:lstStyle/>
          <a:p>
            <a:r>
              <a:rPr lang="zh-CN" altLang="en-US" sz="1100" dirty="0" smtClean="0">
                <a:solidFill>
                  <a:schemeClr val="bg1">
                    <a:lumMod val="50000"/>
                  </a:schemeClr>
                </a:solidFill>
              </a:rPr>
              <a:t>项目总体展示</a:t>
            </a:r>
            <a:endParaRPr lang="zh-CN" altLang="en-US" sz="1100" dirty="0">
              <a:solidFill>
                <a:schemeClr val="bg1">
                  <a:lumMod val="50000"/>
                </a:schemeClr>
              </a:solidFill>
            </a:endParaRPr>
          </a:p>
        </p:txBody>
      </p:sp>
      <p:sp>
        <p:nvSpPr>
          <p:cNvPr id="2" name="TextBox 1"/>
          <p:cNvSpPr txBox="1"/>
          <p:nvPr/>
        </p:nvSpPr>
        <p:spPr>
          <a:xfrm>
            <a:off x="830527" y="1247564"/>
            <a:ext cx="2880844" cy="400110"/>
          </a:xfrm>
          <a:prstGeom prst="rect">
            <a:avLst/>
          </a:prstGeom>
          <a:noFill/>
        </p:spPr>
        <p:txBody>
          <a:bodyPr wrap="square" rtlCol="0">
            <a:spAutoFit/>
          </a:bodyPr>
          <a:lstStyle/>
          <a:p>
            <a:r>
              <a:rPr lang="en-US" altLang="zh-CN" sz="2000" dirty="0">
                <a:latin typeface="微软雅黑" pitchFamily="34" charset="-122"/>
                <a:ea typeface="微软雅黑" pitchFamily="34" charset="-122"/>
              </a:rPr>
              <a:t>4</a:t>
            </a:r>
            <a:r>
              <a:rPr lang="en-US" altLang="zh-CN" sz="2000" dirty="0" smtClean="0">
                <a:latin typeface="微软雅黑" pitchFamily="34" charset="-122"/>
                <a:ea typeface="微软雅黑" pitchFamily="34" charset="-122"/>
              </a:rPr>
              <a:t>. </a:t>
            </a:r>
            <a:r>
              <a:rPr lang="zh-CN" altLang="en-US" sz="2000" dirty="0" smtClean="0">
                <a:latin typeface="微软雅黑" pitchFamily="34" charset="-122"/>
                <a:ea typeface="微软雅黑" pitchFamily="34" charset="-122"/>
              </a:rPr>
              <a:t>架构设计</a:t>
            </a:r>
            <a:endParaRPr lang="zh-CN" altLang="en-US" sz="2000" dirty="0">
              <a:latin typeface="微软雅黑" pitchFamily="34" charset="-122"/>
              <a:ea typeface="微软雅黑" pitchFamily="34" charset="-122"/>
            </a:endParaRPr>
          </a:p>
        </p:txBody>
      </p:sp>
      <p:sp>
        <p:nvSpPr>
          <p:cNvPr id="5" name="TextBox 4"/>
          <p:cNvSpPr txBox="1"/>
          <p:nvPr/>
        </p:nvSpPr>
        <p:spPr>
          <a:xfrm>
            <a:off x="5943218" y="1447619"/>
            <a:ext cx="6149722" cy="3693319"/>
          </a:xfrm>
          <a:prstGeom prst="rect">
            <a:avLst/>
          </a:prstGeom>
          <a:noFill/>
        </p:spPr>
        <p:txBody>
          <a:bodyPr wrap="square" rtlCol="0">
            <a:spAutoFit/>
          </a:bodyPr>
          <a:lstStyle/>
          <a:p>
            <a:r>
              <a:rPr lang="en-US" altLang="zh-CN" dirty="0" smtClean="0"/>
              <a:t>1. Unity</a:t>
            </a:r>
            <a:r>
              <a:rPr lang="zh-CN" altLang="en-US" dirty="0" smtClean="0"/>
              <a:t>层：我们游戏部分使用</a:t>
            </a:r>
            <a:r>
              <a:rPr lang="en-US" altLang="zh-CN" dirty="0" smtClean="0"/>
              <a:t>Unity</a:t>
            </a:r>
            <a:r>
              <a:rPr lang="zh-CN" altLang="en-US" dirty="0" smtClean="0"/>
              <a:t>制作，嵌入到</a:t>
            </a:r>
            <a:r>
              <a:rPr lang="en-US" altLang="zh-CN" dirty="0" smtClean="0"/>
              <a:t>Web</a:t>
            </a:r>
            <a:r>
              <a:rPr lang="zh-CN" altLang="en-US" dirty="0" smtClean="0"/>
              <a:t>中，其中</a:t>
            </a:r>
            <a:r>
              <a:rPr lang="en-US" altLang="zh-CN" dirty="0" smtClean="0"/>
              <a:t>Unity</a:t>
            </a:r>
            <a:r>
              <a:rPr lang="zh-CN" altLang="en-US" dirty="0" smtClean="0"/>
              <a:t>与前端接口在文档中定义。</a:t>
            </a:r>
            <a:endParaRPr lang="en-US" altLang="zh-CN" dirty="0" smtClean="0"/>
          </a:p>
          <a:p>
            <a:endParaRPr lang="en-US" altLang="zh-CN" dirty="0" smtClean="0"/>
          </a:p>
          <a:p>
            <a:r>
              <a:rPr lang="en-US" altLang="zh-CN" dirty="0" smtClean="0"/>
              <a:t>2. UI</a:t>
            </a:r>
            <a:r>
              <a:rPr lang="zh-CN" altLang="en-US" dirty="0" smtClean="0"/>
              <a:t>：</a:t>
            </a:r>
            <a:r>
              <a:rPr lang="en-US" altLang="zh-CN" dirty="0" smtClean="0"/>
              <a:t>UI</a:t>
            </a:r>
            <a:r>
              <a:rPr lang="zh-CN" altLang="en-US" dirty="0" smtClean="0"/>
              <a:t>使用</a:t>
            </a:r>
            <a:r>
              <a:rPr lang="en-US" altLang="zh-CN" dirty="0" smtClean="0"/>
              <a:t>Element</a:t>
            </a:r>
            <a:r>
              <a:rPr lang="zh-CN" altLang="en-US" dirty="0" smtClean="0"/>
              <a:t>，前端人员事先完成前端逻辑，后</a:t>
            </a:r>
            <a:r>
              <a:rPr lang="en-US" altLang="zh-CN" dirty="0" smtClean="0"/>
              <a:t>UI</a:t>
            </a:r>
            <a:r>
              <a:rPr lang="zh-CN" altLang="en-US" dirty="0" smtClean="0"/>
              <a:t>人员使用</a:t>
            </a:r>
            <a:r>
              <a:rPr lang="en-US" altLang="zh-CN" dirty="0" smtClean="0"/>
              <a:t>Element</a:t>
            </a:r>
            <a:r>
              <a:rPr lang="zh-CN" altLang="en-US" dirty="0" smtClean="0"/>
              <a:t>组件和</a:t>
            </a:r>
            <a:r>
              <a:rPr lang="en-US" altLang="zh-CN" dirty="0" smtClean="0"/>
              <a:t>CSS</a:t>
            </a:r>
            <a:r>
              <a:rPr lang="zh-CN" altLang="en-US" dirty="0" smtClean="0"/>
              <a:t>技术对页面进行美化。</a:t>
            </a:r>
            <a:endParaRPr lang="en-US" altLang="zh-CN" dirty="0" smtClean="0"/>
          </a:p>
          <a:p>
            <a:endParaRPr lang="en-US" altLang="zh-CN" dirty="0" smtClean="0"/>
          </a:p>
          <a:p>
            <a:r>
              <a:rPr lang="en-US" altLang="zh-CN" dirty="0" smtClean="0"/>
              <a:t>3. </a:t>
            </a:r>
            <a:r>
              <a:rPr lang="zh-CN" altLang="en-US" dirty="0" smtClean="0"/>
              <a:t>前端与后台接口：前后端接口在文档内定义，请求和响应均使用</a:t>
            </a:r>
            <a:r>
              <a:rPr lang="en-US" altLang="zh-CN" dirty="0" smtClean="0"/>
              <a:t>JSON</a:t>
            </a:r>
            <a:r>
              <a:rPr lang="zh-CN" altLang="en-US" dirty="0" smtClean="0"/>
              <a:t>格式，方便清晰。</a:t>
            </a:r>
            <a:endParaRPr lang="en-US" altLang="zh-CN" dirty="0" smtClean="0"/>
          </a:p>
          <a:p>
            <a:endParaRPr lang="en-US" altLang="zh-CN" dirty="0" smtClean="0"/>
          </a:p>
          <a:p>
            <a:r>
              <a:rPr lang="en-US" altLang="zh-CN" dirty="0" smtClean="0"/>
              <a:t>4. </a:t>
            </a:r>
            <a:r>
              <a:rPr lang="zh-CN" altLang="en-US" dirty="0" smtClean="0"/>
              <a:t>后台职责单一，仅用来操纵数据库。</a:t>
            </a:r>
            <a:endParaRPr lang="en-US" altLang="zh-CN" dirty="0" smtClean="0"/>
          </a:p>
          <a:p>
            <a:endParaRPr lang="en-US" altLang="zh-CN" dirty="0" smtClean="0"/>
          </a:p>
          <a:p>
            <a:r>
              <a:rPr lang="en-US" altLang="zh-CN" dirty="0" smtClean="0"/>
              <a:t>5. </a:t>
            </a:r>
            <a:r>
              <a:rPr lang="zh-CN" altLang="en-US" dirty="0" smtClean="0"/>
              <a:t>数据库与后台接口在数据库设计之后可直接使用</a:t>
            </a:r>
            <a:r>
              <a:rPr lang="en-US" altLang="zh-CN" dirty="0" smtClean="0"/>
              <a:t>Django</a:t>
            </a:r>
            <a:r>
              <a:rPr lang="zh-CN" altLang="en-US" dirty="0" smtClean="0"/>
              <a:t>的</a:t>
            </a:r>
            <a:r>
              <a:rPr lang="en-US" altLang="zh-CN" dirty="0" smtClean="0"/>
              <a:t>models.py</a:t>
            </a:r>
            <a:r>
              <a:rPr lang="zh-CN" altLang="en-US" dirty="0" smtClean="0"/>
              <a:t>自动生成。</a:t>
            </a:r>
            <a:endParaRPr lang="en-US" altLang="zh-CN" dirty="0" smtClean="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35" y="2284310"/>
            <a:ext cx="5360393" cy="3038279"/>
          </a:xfrm>
          <a:prstGeom prst="rect">
            <a:avLst/>
          </a:prstGeom>
        </p:spPr>
      </p:pic>
    </p:spTree>
    <p:extLst>
      <p:ext uri="{BB962C8B-B14F-4D97-AF65-F5344CB8AC3E}">
        <p14:creationId xmlns:p14="http://schemas.microsoft.com/office/powerpoint/2010/main" val="39812843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p:cNvSpPr/>
          <p:nvPr/>
        </p:nvSpPr>
        <p:spPr>
          <a:xfrm>
            <a:off x="-1226820" y="-134691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34235" y="314138"/>
            <a:ext cx="792585" cy="79258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344023" y="448348"/>
            <a:ext cx="1217000" cy="400110"/>
          </a:xfrm>
          <a:prstGeom prst="rect">
            <a:avLst/>
          </a:prstGeom>
        </p:spPr>
        <p:txBody>
          <a:bodyPr wrap="none">
            <a:spAutoFit/>
          </a:bodyPr>
          <a:lstStyle/>
          <a:p>
            <a:r>
              <a:rPr lang="zh-CN" altLang="en-US" sz="2000" b="1" dirty="0" smtClean="0">
                <a:solidFill>
                  <a:schemeClr val="tx1">
                    <a:lumMod val="75000"/>
                    <a:lumOff val="25000"/>
                  </a:schemeClr>
                </a:solidFill>
              </a:rPr>
              <a:t>项目概述</a:t>
            </a:r>
            <a:endParaRPr lang="zh-CN" altLang="en-US" sz="2000" b="1" dirty="0">
              <a:solidFill>
                <a:schemeClr val="tx1">
                  <a:lumMod val="75000"/>
                  <a:lumOff val="25000"/>
                </a:schemeClr>
              </a:solidFill>
            </a:endParaRPr>
          </a:p>
        </p:txBody>
      </p:sp>
      <p:sp>
        <p:nvSpPr>
          <p:cNvPr id="21" name="矩形 20"/>
          <p:cNvSpPr/>
          <p:nvPr/>
        </p:nvSpPr>
        <p:spPr>
          <a:xfrm>
            <a:off x="1344023" y="764961"/>
            <a:ext cx="1031051" cy="261610"/>
          </a:xfrm>
          <a:prstGeom prst="rect">
            <a:avLst/>
          </a:prstGeom>
        </p:spPr>
        <p:txBody>
          <a:bodyPr wrap="none">
            <a:spAutoFit/>
          </a:bodyPr>
          <a:lstStyle/>
          <a:p>
            <a:r>
              <a:rPr lang="zh-CN" altLang="en-US" sz="1100" dirty="0" smtClean="0">
                <a:solidFill>
                  <a:schemeClr val="bg1">
                    <a:lumMod val="50000"/>
                  </a:schemeClr>
                </a:solidFill>
              </a:rPr>
              <a:t>项目总体展示</a:t>
            </a:r>
            <a:endParaRPr lang="zh-CN" altLang="en-US" sz="1100" dirty="0">
              <a:solidFill>
                <a:schemeClr val="bg1">
                  <a:lumMod val="50000"/>
                </a:schemeClr>
              </a:solidFill>
            </a:endParaRPr>
          </a:p>
        </p:txBody>
      </p:sp>
      <p:sp>
        <p:nvSpPr>
          <p:cNvPr id="2" name="TextBox 1"/>
          <p:cNvSpPr txBox="1"/>
          <p:nvPr/>
        </p:nvSpPr>
        <p:spPr>
          <a:xfrm>
            <a:off x="1344023" y="1610841"/>
            <a:ext cx="2590800" cy="400110"/>
          </a:xfrm>
          <a:prstGeom prst="rect">
            <a:avLst/>
          </a:prstGeom>
          <a:noFill/>
        </p:spPr>
        <p:txBody>
          <a:bodyPr wrap="square" rtlCol="0">
            <a:spAutoFit/>
          </a:bodyPr>
          <a:lstStyle/>
          <a:p>
            <a:r>
              <a:rPr lang="en-US" altLang="zh-CN" sz="2000" dirty="0">
                <a:latin typeface="微软雅黑" pitchFamily="34" charset="-122"/>
                <a:ea typeface="微软雅黑" pitchFamily="34" charset="-122"/>
              </a:rPr>
              <a:t>5</a:t>
            </a:r>
            <a:r>
              <a:rPr lang="en-US" altLang="zh-CN" sz="2000" dirty="0" smtClean="0">
                <a:latin typeface="微软雅黑" pitchFamily="34" charset="-122"/>
                <a:ea typeface="微软雅黑" pitchFamily="34" charset="-122"/>
              </a:rPr>
              <a:t>. </a:t>
            </a:r>
            <a:r>
              <a:rPr lang="zh-CN" altLang="en-US" sz="2000" dirty="0" smtClean="0">
                <a:latin typeface="微软雅黑" pitchFamily="34" charset="-122"/>
                <a:ea typeface="微软雅黑" pitchFamily="34" charset="-122"/>
              </a:rPr>
              <a:t>完成情况</a:t>
            </a:r>
            <a:endParaRPr lang="zh-CN" altLang="en-US" sz="2000" dirty="0">
              <a:latin typeface="微软雅黑" pitchFamily="34" charset="-122"/>
              <a:ea typeface="微软雅黑" pitchFamily="34" charset="-122"/>
            </a:endParaRPr>
          </a:p>
        </p:txBody>
      </p:sp>
      <p:sp>
        <p:nvSpPr>
          <p:cNvPr id="5" name="TextBox 4"/>
          <p:cNvSpPr txBox="1"/>
          <p:nvPr/>
        </p:nvSpPr>
        <p:spPr>
          <a:xfrm>
            <a:off x="2032000" y="2279709"/>
            <a:ext cx="8576733" cy="881139"/>
          </a:xfrm>
          <a:prstGeom prst="rect">
            <a:avLst/>
          </a:prstGeom>
          <a:noFill/>
        </p:spPr>
        <p:txBody>
          <a:bodyPr wrap="square" rtlCol="0">
            <a:spAutoFit/>
          </a:bodyPr>
          <a:lstStyle/>
          <a:p>
            <a:pPr>
              <a:lnSpc>
                <a:spcPct val="150000"/>
              </a:lnSpc>
            </a:pPr>
            <a:r>
              <a:rPr lang="en-US" altLang="zh-CN" dirty="0"/>
              <a:t> </a:t>
            </a:r>
            <a:r>
              <a:rPr lang="en-US" altLang="zh-CN" dirty="0" smtClean="0"/>
              <a:t>       </a:t>
            </a:r>
            <a:r>
              <a:rPr lang="zh-CN" altLang="en-US" b="1" dirty="0" smtClean="0"/>
              <a:t>本项目开发严格按照用户故事规定的需求进行，完成度为</a:t>
            </a:r>
            <a:r>
              <a:rPr lang="en-US" altLang="zh-CN" b="1" dirty="0" smtClean="0"/>
              <a:t>100%</a:t>
            </a:r>
            <a:r>
              <a:rPr lang="zh-CN" altLang="en-US" b="1" dirty="0" smtClean="0"/>
              <a:t>，基本覆盖了客户的每一个细小要求，开发效率高，进度快于预计，项目提前完成。</a:t>
            </a:r>
            <a:endParaRPr lang="zh-CN" altLang="en-US" b="1" dirty="0"/>
          </a:p>
        </p:txBody>
      </p:sp>
      <p:sp>
        <p:nvSpPr>
          <p:cNvPr id="8" name="TextBox 1"/>
          <p:cNvSpPr txBox="1"/>
          <p:nvPr/>
        </p:nvSpPr>
        <p:spPr>
          <a:xfrm>
            <a:off x="1226820" y="3471797"/>
            <a:ext cx="9894570" cy="400110"/>
          </a:xfrm>
          <a:prstGeom prst="rect">
            <a:avLst/>
          </a:prstGeom>
          <a:noFill/>
        </p:spPr>
        <p:txBody>
          <a:bodyPr wrap="square" rtlCol="0">
            <a:spAutoFit/>
          </a:bodyPr>
          <a:lstStyle/>
          <a:p>
            <a:r>
              <a:rPr lang="en-US" altLang="zh-CN" sz="2000" dirty="0">
                <a:latin typeface="微软雅黑" pitchFamily="34" charset="-122"/>
                <a:ea typeface="微软雅黑" pitchFamily="34" charset="-122"/>
              </a:rPr>
              <a:t>6</a:t>
            </a:r>
            <a:r>
              <a:rPr lang="en-US" altLang="zh-CN" sz="2000" dirty="0" smtClean="0">
                <a:latin typeface="微软雅黑" pitchFamily="34" charset="-122"/>
                <a:ea typeface="微软雅黑" pitchFamily="34" charset="-122"/>
              </a:rPr>
              <a:t>. </a:t>
            </a:r>
            <a:r>
              <a:rPr lang="zh-CN" altLang="en-US" sz="2000" dirty="0" smtClean="0">
                <a:latin typeface="微软雅黑" pitchFamily="34" charset="-122"/>
                <a:ea typeface="微软雅黑" pitchFamily="34" charset="-122"/>
              </a:rPr>
              <a:t>项目重难点（这里仅仅只做简单列举，具体解决方案将在后面一一列出）</a:t>
            </a:r>
            <a:endParaRPr lang="zh-CN" altLang="en-US" sz="2000" dirty="0">
              <a:latin typeface="微软雅黑" pitchFamily="34" charset="-122"/>
              <a:ea typeface="微软雅黑" pitchFamily="34" charset="-122"/>
            </a:endParaRPr>
          </a:p>
        </p:txBody>
      </p:sp>
      <p:sp>
        <p:nvSpPr>
          <p:cNvPr id="9" name="TextBox 4"/>
          <p:cNvSpPr txBox="1"/>
          <p:nvPr/>
        </p:nvSpPr>
        <p:spPr>
          <a:xfrm>
            <a:off x="2032000" y="3994512"/>
            <a:ext cx="8576733" cy="2169825"/>
          </a:xfrm>
          <a:prstGeom prst="rect">
            <a:avLst/>
          </a:prstGeom>
          <a:noFill/>
        </p:spPr>
        <p:txBody>
          <a:bodyPr wrap="square" rtlCol="0">
            <a:spAutoFit/>
          </a:bodyPr>
          <a:lstStyle/>
          <a:p>
            <a:pPr marL="342900" indent="-342900">
              <a:lnSpc>
                <a:spcPct val="150000"/>
              </a:lnSpc>
              <a:buAutoNum type="arabicPeriod"/>
            </a:pPr>
            <a:r>
              <a:rPr lang="zh-CN" altLang="en-US" dirty="0" smtClean="0"/>
              <a:t>人员职责划分。</a:t>
            </a:r>
            <a:endParaRPr lang="en-US" altLang="zh-CN" dirty="0" smtClean="0"/>
          </a:p>
          <a:p>
            <a:pPr marL="342900" indent="-342900">
              <a:lnSpc>
                <a:spcPct val="150000"/>
              </a:lnSpc>
              <a:buAutoNum type="arabicPeriod"/>
            </a:pPr>
            <a:r>
              <a:rPr lang="zh-CN" altLang="en-US" dirty="0" smtClean="0"/>
              <a:t>前后台接口、前端与</a:t>
            </a:r>
            <a:r>
              <a:rPr lang="en-US" altLang="zh-CN" dirty="0" smtClean="0"/>
              <a:t>Unity</a:t>
            </a:r>
            <a:r>
              <a:rPr lang="zh-CN" altLang="en-US" dirty="0" smtClean="0"/>
              <a:t>接口设置。</a:t>
            </a:r>
            <a:endParaRPr lang="en-US" altLang="zh-CN" dirty="0" smtClean="0"/>
          </a:p>
          <a:p>
            <a:pPr marL="342900" indent="-342900">
              <a:lnSpc>
                <a:spcPct val="150000"/>
              </a:lnSpc>
              <a:buAutoNum type="arabicPeriod"/>
            </a:pPr>
            <a:r>
              <a:rPr lang="zh-CN" altLang="en-US" dirty="0" smtClean="0"/>
              <a:t>前端与</a:t>
            </a:r>
            <a:r>
              <a:rPr lang="en-US" altLang="zh-CN" dirty="0" smtClean="0"/>
              <a:t>Unity</a:t>
            </a:r>
            <a:r>
              <a:rPr lang="zh-CN" altLang="en-US" dirty="0" smtClean="0"/>
              <a:t>通信问题。</a:t>
            </a:r>
            <a:endParaRPr lang="en-US" altLang="zh-CN" dirty="0" smtClean="0"/>
          </a:p>
          <a:p>
            <a:pPr marL="342900" indent="-342900">
              <a:lnSpc>
                <a:spcPct val="150000"/>
              </a:lnSpc>
              <a:buAutoNum type="arabicPeriod"/>
            </a:pPr>
            <a:r>
              <a:rPr lang="zh-CN" altLang="en-US" dirty="0" smtClean="0"/>
              <a:t>游戏设计与制作。</a:t>
            </a:r>
            <a:endParaRPr lang="en-US" altLang="zh-CN" dirty="0" smtClean="0"/>
          </a:p>
          <a:p>
            <a:pPr marL="342900" indent="-342900">
              <a:lnSpc>
                <a:spcPct val="150000"/>
              </a:lnSpc>
              <a:buAutoNum type="arabicPeriod"/>
            </a:pPr>
            <a:r>
              <a:rPr lang="en-US" altLang="zh-CN" dirty="0" err="1" smtClean="0"/>
              <a:t>Blockly</a:t>
            </a:r>
            <a:r>
              <a:rPr lang="zh-CN" altLang="en-US" dirty="0" smtClean="0"/>
              <a:t>的引入与二次开发。</a:t>
            </a:r>
            <a:endParaRPr lang="en-US" altLang="zh-CN" dirty="0" smtClean="0"/>
          </a:p>
        </p:txBody>
      </p:sp>
    </p:spTree>
    <p:extLst>
      <p:ext uri="{BB962C8B-B14F-4D97-AF65-F5344CB8AC3E}">
        <p14:creationId xmlns:p14="http://schemas.microsoft.com/office/powerpoint/2010/main" val="159210784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2.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3.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4.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5.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729</TotalTime>
  <Words>3815</Words>
  <Application>Microsoft Office PowerPoint</Application>
  <PresentationFormat>宽屏</PresentationFormat>
  <Paragraphs>464</Paragraphs>
  <Slides>60</Slides>
  <Notes>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60</vt:i4>
      </vt:variant>
    </vt:vector>
  </HeadingPairs>
  <TitlesOfParts>
    <vt:vector size="67" baseType="lpstr">
      <vt:lpstr>等线 Light</vt:lpstr>
      <vt:lpstr>Calibri</vt:lpstr>
      <vt:lpstr>Gotham Rounded Medium</vt:lpstr>
      <vt:lpstr>微软雅黑</vt:lpstr>
      <vt:lpstr>Arial</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江杰</dc:creator>
  <cp:lastModifiedBy>Admin</cp:lastModifiedBy>
  <cp:revision>113</cp:revision>
  <dcterms:created xsi:type="dcterms:W3CDTF">2016-01-19T08:46:18Z</dcterms:created>
  <dcterms:modified xsi:type="dcterms:W3CDTF">2018-05-06T00:22:53Z</dcterms:modified>
</cp:coreProperties>
</file>